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Override1.xml" ContentType="application/vnd.openxmlformats-officedocument.themeOverrid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6" r:id="rId2"/>
  </p:sldMasterIdLst>
  <p:notesMasterIdLst>
    <p:notesMasterId r:id="rId45"/>
  </p:notesMasterIdLst>
  <p:sldIdLst>
    <p:sldId id="297" r:id="rId3"/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79" r:id="rId27"/>
    <p:sldId id="280" r:id="rId28"/>
    <p:sldId id="281" r:id="rId29"/>
    <p:sldId id="282" r:id="rId30"/>
    <p:sldId id="283" r:id="rId31"/>
    <p:sldId id="284" r:id="rId32"/>
    <p:sldId id="285" r:id="rId33"/>
    <p:sldId id="286" r:id="rId34"/>
    <p:sldId id="287" r:id="rId35"/>
    <p:sldId id="288" r:id="rId36"/>
    <p:sldId id="289" r:id="rId37"/>
    <p:sldId id="290" r:id="rId38"/>
    <p:sldId id="291" r:id="rId39"/>
    <p:sldId id="292" r:id="rId40"/>
    <p:sldId id="293" r:id="rId41"/>
    <p:sldId id="294" r:id="rId42"/>
    <p:sldId id="295" r:id="rId43"/>
    <p:sldId id="296" r:id="rId44"/>
  </p:sldIdLst>
  <p:sldSz cx="9144000" cy="6858000" type="screen4x3"/>
  <p:notesSz cx="9144000" cy="6858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1122" y="9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viewProps" Target="viewProps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theme" Target="theme/theme1.xml"/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presProps" Target="presProps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019153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144017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799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4/17/2018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4/17/2018</a:t>
            </a:fld>
            <a:endParaRPr lang="en-US" dirty="0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altLang="zh-TW" smtClean="0"/>
              <a:t>‹#›</a:t>
            </a:fld>
            <a:endParaRPr lang="en-US" altLang="zh-TW" dirty="0"/>
          </a:p>
        </p:txBody>
      </p:sp>
    </p:spTree>
    <p:extLst>
      <p:ext uri="{BB962C8B-B14F-4D97-AF65-F5344CB8AC3E}">
        <p14:creationId xmlns:p14="http://schemas.microsoft.com/office/powerpoint/2010/main" val="20811452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4/17/2018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59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4/17/2018</a:t>
            </a:fld>
            <a:endParaRPr lang="en-US" dirty="0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4/17/2018</a:t>
            </a:fld>
            <a:endParaRPr lang="en-US" dirty="0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4/17/2018</a:t>
            </a:fld>
            <a:endParaRPr lang="en-US" dirty="0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144017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799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4/17/2018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altLang="zh-TW" smtClean="0"/>
              <a:t>‹#›</a:t>
            </a:fld>
            <a:endParaRPr lang="en-US" altLang="zh-TW" dirty="0"/>
          </a:p>
        </p:txBody>
      </p:sp>
    </p:spTree>
    <p:extLst>
      <p:ext uri="{BB962C8B-B14F-4D97-AF65-F5344CB8AC3E}">
        <p14:creationId xmlns:p14="http://schemas.microsoft.com/office/powerpoint/2010/main" val="40288614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900" b="0" i="0">
                <a:solidFill>
                  <a:schemeClr val="tx1"/>
                </a:solidFill>
                <a:latin typeface="新細明體"/>
                <a:cs typeface="新細明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14900" b="0" i="0">
                <a:solidFill>
                  <a:schemeClr val="tx1"/>
                </a:solidFill>
                <a:latin typeface="新細明體"/>
                <a:cs typeface="新細明體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4/17/2018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altLang="zh-TW" smtClean="0"/>
              <a:t>‹#›</a:t>
            </a:fld>
            <a:endParaRPr lang="en-US" altLang="zh-TW" dirty="0"/>
          </a:p>
        </p:txBody>
      </p:sp>
    </p:spTree>
    <p:extLst>
      <p:ext uri="{BB962C8B-B14F-4D97-AF65-F5344CB8AC3E}">
        <p14:creationId xmlns:p14="http://schemas.microsoft.com/office/powerpoint/2010/main" val="3050844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900" b="0" i="0">
                <a:solidFill>
                  <a:schemeClr val="tx1"/>
                </a:solidFill>
                <a:latin typeface="新細明體"/>
                <a:cs typeface="新細明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59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4/17/2018</a:t>
            </a:fld>
            <a:endParaRPr lang="en-US" dirty="0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altLang="zh-TW" smtClean="0"/>
              <a:t>‹#›</a:t>
            </a:fld>
            <a:endParaRPr lang="en-US" altLang="zh-TW" dirty="0"/>
          </a:p>
        </p:txBody>
      </p:sp>
    </p:spTree>
    <p:extLst>
      <p:ext uri="{BB962C8B-B14F-4D97-AF65-F5344CB8AC3E}">
        <p14:creationId xmlns:p14="http://schemas.microsoft.com/office/powerpoint/2010/main" val="11840959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900" b="0" i="0">
                <a:solidFill>
                  <a:schemeClr val="tx1"/>
                </a:solidFill>
                <a:latin typeface="新細明體"/>
                <a:cs typeface="新細明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4/17/2018</a:t>
            </a:fld>
            <a:endParaRPr lang="en-US" dirty="0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altLang="zh-TW" smtClean="0"/>
              <a:t>‹#›</a:t>
            </a:fld>
            <a:endParaRPr lang="en-US" altLang="zh-TW" dirty="0"/>
          </a:p>
        </p:txBody>
      </p:sp>
    </p:spTree>
    <p:extLst>
      <p:ext uri="{BB962C8B-B14F-4D97-AF65-F5344CB8AC3E}">
        <p14:creationId xmlns:p14="http://schemas.microsoft.com/office/powerpoint/2010/main" val="3241952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10.xml"/><Relationship Id="rId4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50000">
              <a:schemeClr val="bg1">
                <a:tint val="80000"/>
                <a:satMod val="250000"/>
              </a:schemeClr>
            </a:gs>
            <a:gs pos="76000">
              <a:schemeClr val="bg1">
                <a:tint val="90000"/>
                <a:shade val="90000"/>
                <a:satMod val="200000"/>
              </a:schemeClr>
            </a:gs>
            <a:gs pos="92000">
              <a:schemeClr val="bg1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8105393" y="0"/>
            <a:ext cx="1038605" cy="784098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8185657" y="10629"/>
            <a:ext cx="926465" cy="659765"/>
          </a:xfrm>
          <a:custGeom>
            <a:avLst/>
            <a:gdLst/>
            <a:ahLst/>
            <a:cxnLst/>
            <a:rect l="l" t="t" r="r" b="b"/>
            <a:pathLst>
              <a:path w="926465" h="659765">
                <a:moveTo>
                  <a:pt x="0" y="659422"/>
                </a:moveTo>
                <a:lnTo>
                  <a:pt x="926122" y="659422"/>
                </a:lnTo>
                <a:lnTo>
                  <a:pt x="926122" y="0"/>
                </a:lnTo>
                <a:lnTo>
                  <a:pt x="0" y="0"/>
                </a:lnTo>
                <a:lnTo>
                  <a:pt x="0" y="659422"/>
                </a:lnTo>
                <a:close/>
              </a:path>
            </a:pathLst>
          </a:custGeom>
          <a:solidFill>
            <a:srgbClr val="EC7C3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k object 18"/>
          <p:cNvSpPr/>
          <p:nvPr/>
        </p:nvSpPr>
        <p:spPr>
          <a:xfrm>
            <a:off x="8185657" y="10629"/>
            <a:ext cx="926465" cy="659765"/>
          </a:xfrm>
          <a:custGeom>
            <a:avLst/>
            <a:gdLst/>
            <a:ahLst/>
            <a:cxnLst/>
            <a:rect l="l" t="t" r="r" b="b"/>
            <a:pathLst>
              <a:path w="926465" h="659765">
                <a:moveTo>
                  <a:pt x="0" y="659422"/>
                </a:moveTo>
                <a:lnTo>
                  <a:pt x="926122" y="659422"/>
                </a:lnTo>
                <a:lnTo>
                  <a:pt x="926122" y="0"/>
                </a:lnTo>
                <a:lnTo>
                  <a:pt x="0" y="0"/>
                </a:lnTo>
                <a:lnTo>
                  <a:pt x="0" y="659422"/>
                </a:lnTo>
                <a:close/>
              </a:path>
            </a:pathLst>
          </a:custGeom>
          <a:ln w="5715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457200" y="274319"/>
            <a:ext cx="8229599" cy="109727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457200" y="1577340"/>
            <a:ext cx="8229599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40"/>
            <a:ext cx="2926079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4/17/2018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50000">
              <a:schemeClr val="bg1">
                <a:tint val="80000"/>
                <a:satMod val="250000"/>
              </a:schemeClr>
            </a:gs>
            <a:gs pos="76000">
              <a:schemeClr val="bg1">
                <a:tint val="90000"/>
                <a:shade val="90000"/>
                <a:satMod val="200000"/>
              </a:schemeClr>
            </a:gs>
            <a:gs pos="92000">
              <a:schemeClr val="bg1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8105393" y="0"/>
            <a:ext cx="1038605" cy="784098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8185657" y="10629"/>
            <a:ext cx="926465" cy="659765"/>
          </a:xfrm>
          <a:custGeom>
            <a:avLst/>
            <a:gdLst/>
            <a:ahLst/>
            <a:cxnLst/>
            <a:rect l="l" t="t" r="r" b="b"/>
            <a:pathLst>
              <a:path w="926465" h="659765">
                <a:moveTo>
                  <a:pt x="0" y="659422"/>
                </a:moveTo>
                <a:lnTo>
                  <a:pt x="926122" y="659422"/>
                </a:lnTo>
                <a:lnTo>
                  <a:pt x="926122" y="0"/>
                </a:lnTo>
                <a:lnTo>
                  <a:pt x="0" y="0"/>
                </a:lnTo>
                <a:lnTo>
                  <a:pt x="0" y="659422"/>
                </a:lnTo>
                <a:close/>
              </a:path>
            </a:pathLst>
          </a:custGeom>
          <a:solidFill>
            <a:srgbClr val="EC7C3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k object 18"/>
          <p:cNvSpPr/>
          <p:nvPr/>
        </p:nvSpPr>
        <p:spPr>
          <a:xfrm>
            <a:off x="8185657" y="10629"/>
            <a:ext cx="926465" cy="659765"/>
          </a:xfrm>
          <a:custGeom>
            <a:avLst/>
            <a:gdLst/>
            <a:ahLst/>
            <a:cxnLst/>
            <a:rect l="l" t="t" r="r" b="b"/>
            <a:pathLst>
              <a:path w="926465" h="659765">
                <a:moveTo>
                  <a:pt x="0" y="659422"/>
                </a:moveTo>
                <a:lnTo>
                  <a:pt x="926122" y="659422"/>
                </a:lnTo>
                <a:lnTo>
                  <a:pt x="926122" y="0"/>
                </a:lnTo>
                <a:lnTo>
                  <a:pt x="0" y="0"/>
                </a:lnTo>
                <a:lnTo>
                  <a:pt x="0" y="659422"/>
                </a:lnTo>
                <a:close/>
              </a:path>
            </a:pathLst>
          </a:custGeom>
          <a:ln w="5715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771398" y="1654651"/>
            <a:ext cx="7601203" cy="324040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4900" b="0" i="0">
                <a:solidFill>
                  <a:schemeClr val="tx1"/>
                </a:solidFill>
                <a:latin typeface="新細明體"/>
                <a:cs typeface="新細明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771398" y="1654651"/>
            <a:ext cx="7601203" cy="324040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4900" b="0" i="0">
                <a:solidFill>
                  <a:schemeClr val="tx1"/>
                </a:solidFill>
                <a:latin typeface="新細明體"/>
                <a:cs typeface="新細明體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40"/>
            <a:ext cx="2926079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4/17/2018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altLang="zh-TW" smtClean="0"/>
              <a:t>‹#›</a:t>
            </a:fld>
            <a:endParaRPr lang="en-US" altLang="zh-TW" dirty="0"/>
          </a:p>
        </p:txBody>
      </p:sp>
    </p:spTree>
    <p:extLst>
      <p:ext uri="{BB962C8B-B14F-4D97-AF65-F5344CB8AC3E}">
        <p14:creationId xmlns:p14="http://schemas.microsoft.com/office/powerpoint/2010/main" val="36726222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68" r:id="rId2"/>
    <p:sldLayoutId id="2147483669" r:id="rId3"/>
    <p:sldLayoutId id="2147483670" r:id="rId4"/>
    <p:sldLayoutId id="2147483671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0.xml"/><Relationship Id="rId1" Type="http://schemas.openxmlformats.org/officeDocument/2006/relationships/themeOverride" Target="../theme/themeOverride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5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5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5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5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5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5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5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5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5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5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5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5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685800" y="2590800"/>
            <a:ext cx="7772400" cy="677108"/>
          </a:xfrm>
        </p:spPr>
        <p:txBody>
          <a:bodyPr/>
          <a:lstStyle/>
          <a:p>
            <a:r>
              <a:rPr lang="en-US" altLang="zh-TW" sz="44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新細明體" panose="02020500000000000000" pitchFamily="18" charset="-120"/>
                <a:ea typeface="新細明體" panose="02020500000000000000" pitchFamily="18" charset="-120"/>
              </a:rPr>
              <a:t>《</a:t>
            </a:r>
            <a:r>
              <a:rPr lang="zh-TW" altLang="en-US" sz="44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新細明體" panose="02020500000000000000" pitchFamily="18" charset="-120"/>
                <a:ea typeface="新細明體" panose="02020500000000000000" pitchFamily="18" charset="-120"/>
              </a:rPr>
              <a:t>当代中文课程</a:t>
            </a:r>
            <a:r>
              <a:rPr lang="en-US" altLang="zh-TW" sz="44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新細明體" panose="02020500000000000000" pitchFamily="18" charset="-120"/>
                <a:ea typeface="新細明體" panose="02020500000000000000" pitchFamily="18" charset="-120"/>
              </a:rPr>
              <a:t>》</a:t>
            </a:r>
            <a:r>
              <a:rPr lang="zh-TW" altLang="en-US" sz="44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新細明體" panose="02020500000000000000" pitchFamily="18" charset="-120"/>
                <a:ea typeface="新細明體" panose="02020500000000000000" pitchFamily="18" charset="-120"/>
              </a:rPr>
              <a:t>第</a:t>
            </a:r>
            <a:r>
              <a:rPr lang="en-US" altLang="zh-TW" sz="44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新細明體" panose="02020500000000000000" pitchFamily="18" charset="-120"/>
              </a:rPr>
              <a:t>1</a:t>
            </a:r>
            <a:r>
              <a:rPr lang="zh-TW" altLang="en-US" sz="44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新細明體" panose="02020500000000000000" pitchFamily="18" charset="-120"/>
                <a:ea typeface="新細明體" panose="02020500000000000000" pitchFamily="18" charset="-120"/>
              </a:rPr>
              <a:t>册第</a:t>
            </a:r>
            <a:r>
              <a:rPr lang="en-US" altLang="zh-TW" sz="44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新細明體" panose="02020500000000000000" pitchFamily="18" charset="-120"/>
                <a:ea typeface="新細明體" panose="02020500000000000000" pitchFamily="18" charset="-120"/>
              </a:rPr>
              <a:t>3</a:t>
            </a:r>
            <a:r>
              <a:rPr lang="zh-TW" altLang="en-US" sz="44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新細明體" panose="02020500000000000000" pitchFamily="18" charset="-120"/>
                <a:ea typeface="新細明體" panose="02020500000000000000" pitchFamily="18" charset="-120"/>
              </a:rPr>
              <a:t>课</a:t>
            </a:r>
            <a:endParaRPr lang="zh-TW" altLang="en-US" sz="4400" dirty="0">
              <a:solidFill>
                <a:schemeClr val="tx2">
                  <a:lumMod val="60000"/>
                  <a:lumOff val="40000"/>
                </a:schemeClr>
              </a:solidFill>
              <a:latin typeface="新細明體" panose="02020500000000000000" pitchFamily="18" charset="-120"/>
              <a:ea typeface="新細明體" panose="02020500000000000000" pitchFamily="18" charset="-120"/>
            </a:endParaRPr>
          </a:p>
        </p:txBody>
      </p:sp>
      <p:sp>
        <p:nvSpPr>
          <p:cNvPr id="3" name="副標題 2"/>
          <p:cNvSpPr>
            <a:spLocks noGrp="1"/>
          </p:cNvSpPr>
          <p:nvPr>
            <p:ph type="subTitle" idx="4"/>
          </p:nvPr>
        </p:nvSpPr>
        <p:spPr>
          <a:xfrm>
            <a:off x="1371600" y="4953000"/>
            <a:ext cx="6400799" cy="492443"/>
          </a:xfrm>
        </p:spPr>
        <p:txBody>
          <a:bodyPr/>
          <a:lstStyle/>
          <a:p>
            <a:pPr algn="ctr"/>
            <a:r>
              <a:rPr lang="en-US" altLang="zh-TW" sz="32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新細明體" panose="02020500000000000000" pitchFamily="18" charset="-120"/>
              </a:rPr>
              <a:t>MTC</a:t>
            </a:r>
            <a:r>
              <a:rPr lang="zh-TW" altLang="en-US" sz="32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新細明體" panose="02020500000000000000" pitchFamily="18" charset="-120"/>
                <a:ea typeface="新細明體" panose="02020500000000000000" pitchFamily="18" charset="-120"/>
              </a:rPr>
              <a:t> 教材组制作</a:t>
            </a:r>
            <a:endParaRPr lang="zh-TW" altLang="en-US" sz="3200" dirty="0">
              <a:solidFill>
                <a:schemeClr val="tx2">
                  <a:lumMod val="60000"/>
                  <a:lumOff val="40000"/>
                </a:schemeClr>
              </a:solidFill>
              <a:latin typeface="新細明體" panose="02020500000000000000" pitchFamily="18" charset="-120"/>
              <a:ea typeface="新細明體" panose="02020500000000000000" pitchFamily="18" charset="-120"/>
            </a:endParaRPr>
          </a:p>
        </p:txBody>
      </p:sp>
      <p:pic>
        <p:nvPicPr>
          <p:cNvPr id="1027" name="Picture 3" descr="D:\中心簡介\MTC60-LOGO-應用1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1194" y="5606340"/>
            <a:ext cx="1335040" cy="917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26884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21792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-9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239839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>
                <a:latin typeface="新細明體"/>
                <a:cs typeface="新細明體"/>
              </a:rPr>
              <a:t>游泳</a:t>
            </a:r>
            <a:endParaRPr sz="14900" dirty="0">
              <a:latin typeface="新細明體"/>
              <a:cs typeface="新細明體"/>
            </a:endParaRPr>
          </a:p>
          <a:p>
            <a:pPr marR="2398395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yóuyǒng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332803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spc="-5" dirty="0">
                <a:latin typeface="Times New Roman"/>
                <a:cs typeface="Times New Roman"/>
              </a:rPr>
              <a:t>(V-</a:t>
            </a:r>
            <a:r>
              <a:rPr sz="4000" dirty="0">
                <a:latin typeface="Times New Roman"/>
                <a:cs typeface="Times New Roman"/>
              </a:rPr>
              <a:t>sep) to swim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466846" y="140205"/>
            <a:ext cx="551180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-10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3293110" algn="ctr">
              <a:lnSpc>
                <a:spcPct val="100000"/>
              </a:lnSpc>
              <a:spcBef>
                <a:spcPts val="2500"/>
              </a:spcBef>
            </a:pPr>
            <a:r>
              <a:rPr sz="14900" dirty="0">
                <a:latin typeface="新細明體"/>
                <a:cs typeface="新細明體"/>
              </a:rPr>
              <a:t>常</a:t>
            </a:r>
          </a:p>
          <a:p>
            <a:pPr marR="3294379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cháng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241109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(Adv) often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292215" cy="487569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</a:t>
            </a:r>
            <a:r>
              <a:rPr sz="3000" spc="-114" dirty="0">
                <a:solidFill>
                  <a:srgbClr val="FFFFFF"/>
                </a:solidFill>
                <a:latin typeface="Times New Roman"/>
                <a:cs typeface="Times New Roman"/>
              </a:rPr>
              <a:t>11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2471420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 err="1" smtClean="0">
                <a:latin typeface="新細明體"/>
                <a:cs typeface="新細明體"/>
              </a:rPr>
              <a:t>篮球</a:t>
            </a:r>
            <a:endParaRPr sz="14900" dirty="0">
              <a:latin typeface="新細明體"/>
              <a:cs typeface="新細明體"/>
            </a:endParaRPr>
          </a:p>
          <a:p>
            <a:pPr marR="2470785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lánqiú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291909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(N) basketball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2388" y="140205"/>
            <a:ext cx="5366385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-12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3439795" algn="ctr">
              <a:lnSpc>
                <a:spcPct val="100000"/>
              </a:lnSpc>
              <a:spcBef>
                <a:spcPts val="2500"/>
              </a:spcBef>
            </a:pPr>
            <a:r>
              <a:rPr sz="14900" dirty="0">
                <a:latin typeface="新細明體"/>
                <a:cs typeface="新細明體"/>
              </a:rPr>
              <a:t>也</a:t>
            </a:r>
          </a:p>
          <a:p>
            <a:pPr marR="343916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yě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218503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(Adv) also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2388" y="140205"/>
            <a:ext cx="5366385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-13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3439795" algn="ctr">
              <a:lnSpc>
                <a:spcPct val="100000"/>
              </a:lnSpc>
              <a:spcBef>
                <a:spcPts val="2500"/>
              </a:spcBef>
            </a:pPr>
            <a:r>
              <a:rPr sz="14900" dirty="0">
                <a:latin typeface="新細明體"/>
                <a:cs typeface="新細明體"/>
              </a:rPr>
              <a:t>踢</a:t>
            </a:r>
          </a:p>
          <a:p>
            <a:pPr marR="3439795" algn="ctr">
              <a:lnSpc>
                <a:spcPct val="100000"/>
              </a:lnSpc>
              <a:spcBef>
                <a:spcPts val="1785"/>
              </a:spcBef>
            </a:pPr>
            <a:r>
              <a:rPr sz="7200" spc="-5" dirty="0">
                <a:solidFill>
                  <a:srgbClr val="085295"/>
                </a:solidFill>
                <a:latin typeface="Times New Roman"/>
                <a:cs typeface="Times New Roman"/>
              </a:rPr>
              <a:t>tī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225425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(V) to ki</a:t>
            </a:r>
            <a:r>
              <a:rPr sz="4000" spc="-15" dirty="0">
                <a:latin typeface="Times New Roman"/>
                <a:cs typeface="Times New Roman"/>
              </a:rPr>
              <a:t>c</a:t>
            </a:r>
            <a:r>
              <a:rPr sz="4000" dirty="0">
                <a:latin typeface="Times New Roman"/>
                <a:cs typeface="Times New Roman"/>
              </a:rPr>
              <a:t>k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31317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-14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249364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>
                <a:latin typeface="新細明體"/>
                <a:cs typeface="新細明體"/>
              </a:rPr>
              <a:t>足球</a:t>
            </a:r>
            <a:endParaRPr sz="14900" dirty="0">
              <a:latin typeface="新細明體"/>
              <a:cs typeface="新細明體"/>
            </a:endParaRPr>
          </a:p>
          <a:p>
            <a:pPr marR="2492375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zúqiú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215646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(N) soccer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313170" cy="487569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-15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249364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 err="1" smtClean="0">
                <a:latin typeface="新細明體"/>
                <a:cs typeface="新細明體"/>
              </a:rPr>
              <a:t>觉得</a:t>
            </a:r>
            <a:endParaRPr sz="14900" dirty="0">
              <a:latin typeface="新細明體"/>
              <a:cs typeface="新細明體"/>
            </a:endParaRPr>
          </a:p>
          <a:p>
            <a:pPr marR="249174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juéde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430149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(Vst) to feel, to t</a:t>
            </a:r>
            <a:r>
              <a:rPr sz="4000" spc="-15" dirty="0">
                <a:latin typeface="Times New Roman"/>
                <a:cs typeface="Times New Roman"/>
              </a:rPr>
              <a:t>h</a:t>
            </a:r>
            <a:r>
              <a:rPr sz="4000" dirty="0">
                <a:latin typeface="Times New Roman"/>
                <a:cs typeface="Times New Roman"/>
              </a:rPr>
              <a:t>ink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31317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-16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249364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>
                <a:latin typeface="新細明體"/>
                <a:cs typeface="新細明體"/>
              </a:rPr>
              <a:t>好玩</a:t>
            </a:r>
            <a:endParaRPr sz="14900" dirty="0">
              <a:latin typeface="新細明體"/>
              <a:cs typeface="新細明體"/>
            </a:endParaRPr>
          </a:p>
          <a:p>
            <a:pPr marR="2493645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hǎowán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415988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(Vs) Interesti</a:t>
            </a:r>
            <a:r>
              <a:rPr sz="4000" spc="-15" dirty="0">
                <a:latin typeface="Times New Roman"/>
                <a:cs typeface="Times New Roman"/>
              </a:rPr>
              <a:t>n</a:t>
            </a:r>
            <a:r>
              <a:rPr sz="4000" dirty="0">
                <a:latin typeface="Times New Roman"/>
                <a:cs typeface="Times New Roman"/>
              </a:rPr>
              <a:t>g, fun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31317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-17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249364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>
                <a:latin typeface="新細明體"/>
                <a:cs typeface="新細明體"/>
              </a:rPr>
              <a:t>明天</a:t>
            </a:r>
            <a:endParaRPr sz="14900" dirty="0">
              <a:latin typeface="新細明體"/>
              <a:cs typeface="新細明體"/>
            </a:endParaRPr>
          </a:p>
          <a:p>
            <a:pPr marR="249047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míngtiān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286131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(N) tomo</a:t>
            </a:r>
            <a:r>
              <a:rPr sz="4000" spc="-15" dirty="0">
                <a:latin typeface="Times New Roman"/>
                <a:cs typeface="Times New Roman"/>
              </a:rPr>
              <a:t>r</a:t>
            </a:r>
            <a:r>
              <a:rPr sz="4000" dirty="0">
                <a:latin typeface="Times New Roman"/>
                <a:cs typeface="Times New Roman"/>
              </a:rPr>
              <a:t>row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31317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-18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249364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>
                <a:latin typeface="新細明體"/>
                <a:cs typeface="新細明體"/>
              </a:rPr>
              <a:t>早上</a:t>
            </a:r>
            <a:endParaRPr sz="14900" dirty="0">
              <a:latin typeface="新細明體"/>
              <a:cs typeface="新細明體"/>
            </a:endParaRPr>
          </a:p>
          <a:p>
            <a:pPr marR="249301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zǎoshàng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258064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(N) morning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217920" cy="487569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-1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239839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 err="1" smtClean="0">
                <a:latin typeface="新細明體"/>
                <a:cs typeface="新細明體"/>
              </a:rPr>
              <a:t>周末</a:t>
            </a:r>
            <a:endParaRPr sz="14900" dirty="0">
              <a:latin typeface="新細明體"/>
              <a:cs typeface="新細明體"/>
            </a:endParaRPr>
          </a:p>
          <a:p>
            <a:pPr marR="2397125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zhōumò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266319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(N) week</a:t>
            </a:r>
            <a:r>
              <a:rPr sz="4000" spc="-15" dirty="0">
                <a:latin typeface="Times New Roman"/>
                <a:cs typeface="Times New Roman"/>
              </a:rPr>
              <a:t>e</a:t>
            </a:r>
            <a:r>
              <a:rPr sz="4000" dirty="0">
                <a:latin typeface="Times New Roman"/>
                <a:cs typeface="Times New Roman"/>
              </a:rPr>
              <a:t>nd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2388" y="140205"/>
            <a:ext cx="5366385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-19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3439795" algn="ctr">
              <a:lnSpc>
                <a:spcPct val="100000"/>
              </a:lnSpc>
              <a:spcBef>
                <a:spcPts val="2500"/>
              </a:spcBef>
            </a:pPr>
            <a:r>
              <a:rPr sz="14900" dirty="0">
                <a:latin typeface="新細明體"/>
                <a:cs typeface="新細明體"/>
              </a:rPr>
              <a:t>去</a:t>
            </a:r>
          </a:p>
          <a:p>
            <a:pPr marR="3439795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qù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188912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(V) to go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76504" y="5335534"/>
            <a:ext cx="4852035" cy="150041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3860"/>
              </a:lnSpc>
            </a:pPr>
            <a:r>
              <a:rPr sz="4000" dirty="0">
                <a:latin typeface="Times New Roman"/>
                <a:cs typeface="Times New Roman"/>
              </a:rPr>
              <a:t>(Vs) How</a:t>
            </a:r>
            <a:r>
              <a:rPr sz="4000" spc="-15" dirty="0">
                <a:latin typeface="Times New Roman"/>
                <a:cs typeface="Times New Roman"/>
              </a:rPr>
              <a:t> </a:t>
            </a:r>
            <a:r>
              <a:rPr sz="4000" dirty="0">
                <a:latin typeface="Times New Roman"/>
                <a:cs typeface="Times New Roman"/>
              </a:rPr>
              <a:t>about </a:t>
            </a:r>
            <a:r>
              <a:rPr sz="4000" spc="-15" dirty="0">
                <a:latin typeface="Times New Roman"/>
                <a:cs typeface="Times New Roman"/>
              </a:rPr>
              <a:t>i</a:t>
            </a:r>
            <a:r>
              <a:rPr sz="4000" dirty="0">
                <a:latin typeface="Times New Roman"/>
                <a:cs typeface="Times New Roman"/>
              </a:rPr>
              <a:t>t?</a:t>
            </a:r>
          </a:p>
          <a:p>
            <a:pPr marL="139700">
              <a:lnSpc>
                <a:spcPts val="3860"/>
              </a:lnSpc>
            </a:pPr>
            <a:r>
              <a:rPr sz="4000" dirty="0">
                <a:latin typeface="Times New Roman"/>
                <a:cs typeface="Times New Roman"/>
              </a:rPr>
              <a:t>How does</a:t>
            </a:r>
            <a:r>
              <a:rPr sz="4000" spc="-15" dirty="0">
                <a:latin typeface="Times New Roman"/>
                <a:cs typeface="Times New Roman"/>
              </a:rPr>
              <a:t> </a:t>
            </a:r>
            <a:r>
              <a:rPr sz="4000" dirty="0">
                <a:latin typeface="Times New Roman"/>
                <a:cs typeface="Times New Roman"/>
              </a:rPr>
              <a:t>that sounds</a:t>
            </a:r>
            <a:r>
              <a:rPr sz="4000" dirty="0" smtClean="0">
                <a:latin typeface="Times New Roman"/>
                <a:cs typeface="Times New Roman"/>
              </a:rPr>
              <a:t>?</a:t>
            </a:r>
            <a:endParaRPr lang="en-US" sz="4000" dirty="0" smtClean="0">
              <a:latin typeface="Times New Roman"/>
              <a:cs typeface="Times New Roman"/>
            </a:endParaRPr>
          </a:p>
          <a:p>
            <a:pPr marL="139700">
              <a:lnSpc>
                <a:spcPts val="3860"/>
              </a:lnSpc>
            </a:pPr>
            <a:r>
              <a:rPr lang="en-US" altLang="zh-TW" sz="4000" dirty="0">
                <a:cs typeface="Times New Roman"/>
              </a:rPr>
              <a:t>What do</a:t>
            </a:r>
            <a:r>
              <a:rPr lang="en-US" altLang="zh-TW" sz="4000" spc="-15" dirty="0">
                <a:cs typeface="Times New Roman"/>
              </a:rPr>
              <a:t> </a:t>
            </a:r>
            <a:r>
              <a:rPr lang="en-US" altLang="zh-TW" sz="4000" dirty="0">
                <a:cs typeface="Times New Roman"/>
              </a:rPr>
              <a:t>you think</a:t>
            </a:r>
            <a:r>
              <a:rPr lang="en-US" altLang="zh-TW" sz="4000" dirty="0" smtClean="0">
                <a:cs typeface="Times New Roman"/>
              </a:rPr>
              <a:t>?</a:t>
            </a:r>
            <a:endParaRPr lang="en-US" altLang="zh-TW" sz="4000" dirty="0"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8105393" y="0"/>
            <a:ext cx="1038605" cy="784098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8185657" y="10629"/>
            <a:ext cx="926465" cy="659765"/>
          </a:xfrm>
          <a:custGeom>
            <a:avLst/>
            <a:gdLst/>
            <a:ahLst/>
            <a:cxnLst/>
            <a:rect l="l" t="t" r="r" b="b"/>
            <a:pathLst>
              <a:path w="926465" h="659765">
                <a:moveTo>
                  <a:pt x="0" y="659422"/>
                </a:moveTo>
                <a:lnTo>
                  <a:pt x="926122" y="659422"/>
                </a:lnTo>
                <a:lnTo>
                  <a:pt x="926122" y="0"/>
                </a:lnTo>
                <a:lnTo>
                  <a:pt x="0" y="0"/>
                </a:lnTo>
                <a:lnTo>
                  <a:pt x="0" y="659422"/>
                </a:lnTo>
                <a:close/>
              </a:path>
            </a:pathLst>
          </a:custGeom>
          <a:solidFill>
            <a:srgbClr val="EC7C3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8185657" y="10629"/>
            <a:ext cx="926465" cy="659765"/>
          </a:xfrm>
          <a:custGeom>
            <a:avLst/>
            <a:gdLst/>
            <a:ahLst/>
            <a:cxnLst/>
            <a:rect l="l" t="t" r="r" b="b"/>
            <a:pathLst>
              <a:path w="926465" h="659765">
                <a:moveTo>
                  <a:pt x="0" y="659422"/>
                </a:moveTo>
                <a:lnTo>
                  <a:pt x="926122" y="659422"/>
                </a:lnTo>
                <a:lnTo>
                  <a:pt x="926122" y="0"/>
                </a:lnTo>
                <a:lnTo>
                  <a:pt x="0" y="0"/>
                </a:lnTo>
                <a:lnTo>
                  <a:pt x="0" y="659422"/>
                </a:lnTo>
                <a:close/>
              </a:path>
            </a:pathLst>
          </a:custGeom>
          <a:ln w="5715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 txBox="1"/>
          <p:nvPr/>
        </p:nvSpPr>
        <p:spPr>
          <a:xfrm>
            <a:off x="1718817" y="140205"/>
            <a:ext cx="7259955" cy="487569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-20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1545590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 err="1" smtClean="0">
                <a:latin typeface="新細明體"/>
                <a:cs typeface="新細明體"/>
              </a:rPr>
              <a:t>怎么样</a:t>
            </a:r>
            <a:endParaRPr sz="14900" dirty="0">
              <a:latin typeface="新細明體"/>
              <a:cs typeface="新細明體"/>
            </a:endParaRPr>
          </a:p>
          <a:p>
            <a:pPr marR="154559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zěnmeyàng</a:t>
            </a:r>
            <a:endParaRPr sz="7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2388" y="140205"/>
            <a:ext cx="5366385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-21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3439795" algn="ctr">
              <a:lnSpc>
                <a:spcPct val="100000"/>
              </a:lnSpc>
              <a:spcBef>
                <a:spcPts val="2500"/>
              </a:spcBef>
            </a:pPr>
            <a:r>
              <a:rPr sz="14900" dirty="0">
                <a:latin typeface="新細明體"/>
                <a:cs typeface="新細明體"/>
              </a:rPr>
              <a:t>啊</a:t>
            </a:r>
          </a:p>
          <a:p>
            <a:pPr marR="343916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a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563943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(Ptc) sent</a:t>
            </a:r>
            <a:r>
              <a:rPr sz="4000" spc="-15" dirty="0">
                <a:latin typeface="Times New Roman"/>
                <a:cs typeface="Times New Roman"/>
              </a:rPr>
              <a:t>e</a:t>
            </a:r>
            <a:r>
              <a:rPr sz="4000" dirty="0">
                <a:latin typeface="Times New Roman"/>
                <a:cs typeface="Times New Roman"/>
              </a:rPr>
              <a:t>nc</a:t>
            </a:r>
            <a:r>
              <a:rPr sz="4000" spc="-5" dirty="0">
                <a:latin typeface="Times New Roman"/>
                <a:cs typeface="Times New Roman"/>
              </a:rPr>
              <a:t>e-</a:t>
            </a:r>
            <a:r>
              <a:rPr sz="4000" dirty="0">
                <a:latin typeface="Times New Roman"/>
                <a:cs typeface="Times New Roman"/>
              </a:rPr>
              <a:t>final pa</a:t>
            </a:r>
            <a:r>
              <a:rPr sz="4000" spc="-15" dirty="0">
                <a:latin typeface="Times New Roman"/>
                <a:cs typeface="Times New Roman"/>
              </a:rPr>
              <a:t>r</a:t>
            </a:r>
            <a:r>
              <a:rPr sz="4000" dirty="0">
                <a:latin typeface="Times New Roman"/>
                <a:cs typeface="Times New Roman"/>
              </a:rPr>
              <a:t>ticle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18817" y="140205"/>
            <a:ext cx="7259955" cy="487569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-22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1545590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 err="1" smtClean="0">
                <a:latin typeface="新細明體"/>
                <a:cs typeface="新細明體"/>
              </a:rPr>
              <a:t>做什么</a:t>
            </a:r>
            <a:endParaRPr sz="14900" dirty="0">
              <a:latin typeface="新細明體"/>
              <a:cs typeface="新細明體"/>
            </a:endParaRPr>
          </a:p>
          <a:p>
            <a:pPr marR="1545590" algn="ctr">
              <a:lnSpc>
                <a:spcPct val="100000"/>
              </a:lnSpc>
              <a:spcBef>
                <a:spcPts val="1785"/>
              </a:spcBef>
              <a:tabLst>
                <a:tab pos="1548765" algn="l"/>
              </a:tabLst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zuò	shénme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606044" y="5707087"/>
            <a:ext cx="164909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do what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31317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-23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249364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>
                <a:latin typeface="新細明體"/>
                <a:cs typeface="新細明體"/>
              </a:rPr>
              <a:t>好啊</a:t>
            </a:r>
            <a:endParaRPr sz="14900" dirty="0">
              <a:latin typeface="新細明體"/>
              <a:cs typeface="新細明體"/>
            </a:endParaRPr>
          </a:p>
          <a:p>
            <a:pPr marR="249301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hǎoa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606044" y="5707087"/>
            <a:ext cx="75882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spc="-5" dirty="0">
                <a:latin typeface="Times New Roman"/>
                <a:cs typeface="Times New Roman"/>
              </a:rPr>
              <a:t>OK</a:t>
            </a:r>
            <a:endParaRPr sz="40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18817" y="140205"/>
            <a:ext cx="722757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1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151447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>
                <a:latin typeface="新細明體"/>
                <a:cs typeface="新細明體"/>
              </a:rPr>
              <a:t>白如玉</a:t>
            </a:r>
            <a:endParaRPr sz="14900" dirty="0">
              <a:latin typeface="新細明體"/>
              <a:cs typeface="新細明體"/>
            </a:endParaRPr>
          </a:p>
          <a:p>
            <a:pPr marR="1513205" algn="ctr">
              <a:lnSpc>
                <a:spcPct val="100000"/>
              </a:lnSpc>
              <a:spcBef>
                <a:spcPts val="1785"/>
              </a:spcBef>
              <a:tabLst>
                <a:tab pos="1498600" algn="l"/>
              </a:tabLst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Bái	Rúyù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606044" y="5707087"/>
            <a:ext cx="451294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a wom</a:t>
            </a:r>
            <a:r>
              <a:rPr sz="4000" spc="-15" dirty="0">
                <a:latin typeface="Times New Roman"/>
                <a:cs typeface="Times New Roman"/>
              </a:rPr>
              <a:t>a</a:t>
            </a:r>
            <a:r>
              <a:rPr sz="4000" dirty="0">
                <a:latin typeface="Times New Roman"/>
                <a:cs typeface="Times New Roman"/>
              </a:rPr>
              <a:t>n from the US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28142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2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246062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>
                <a:latin typeface="新細明體"/>
                <a:cs typeface="新細明體"/>
              </a:rPr>
              <a:t>今天</a:t>
            </a:r>
            <a:endParaRPr sz="14900" dirty="0">
              <a:latin typeface="新細明體"/>
              <a:cs typeface="新細明體"/>
            </a:endParaRPr>
          </a:p>
          <a:p>
            <a:pPr marR="245999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jīntiān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198755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(N) today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28142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3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246062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>
                <a:latin typeface="新細明體"/>
                <a:cs typeface="新細明體"/>
              </a:rPr>
              <a:t>晚上</a:t>
            </a:r>
            <a:endParaRPr sz="14900" dirty="0">
              <a:latin typeface="新細明體"/>
              <a:cs typeface="新細明體"/>
            </a:endParaRPr>
          </a:p>
          <a:p>
            <a:pPr marR="2461895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wǎnshàng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376491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(N) even</a:t>
            </a:r>
            <a:r>
              <a:rPr sz="4000" spc="-15" dirty="0">
                <a:latin typeface="Times New Roman"/>
                <a:cs typeface="Times New Roman"/>
              </a:rPr>
              <a:t>i</a:t>
            </a:r>
            <a:r>
              <a:rPr sz="4000" dirty="0">
                <a:latin typeface="Times New Roman"/>
                <a:cs typeface="Times New Roman"/>
              </a:rPr>
              <a:t>ng, night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2388" y="140205"/>
            <a:ext cx="533400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4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3406775" algn="ctr">
              <a:lnSpc>
                <a:spcPct val="100000"/>
              </a:lnSpc>
              <a:spcBef>
                <a:spcPts val="2500"/>
              </a:spcBef>
            </a:pPr>
            <a:r>
              <a:rPr sz="14900" dirty="0">
                <a:latin typeface="新細明體"/>
                <a:cs typeface="新細明體"/>
              </a:rPr>
              <a:t>看</a:t>
            </a:r>
          </a:p>
          <a:p>
            <a:pPr marR="340741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kàn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4018279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(V) to see, to</a:t>
            </a:r>
            <a:r>
              <a:rPr sz="4000" spc="-15" dirty="0">
                <a:latin typeface="Times New Roman"/>
                <a:cs typeface="Times New Roman"/>
              </a:rPr>
              <a:t> </a:t>
            </a:r>
            <a:r>
              <a:rPr sz="4000" dirty="0">
                <a:latin typeface="Times New Roman"/>
                <a:cs typeface="Times New Roman"/>
              </a:rPr>
              <a:t>watch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281420" cy="487569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5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246062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 err="1" smtClean="0">
                <a:latin typeface="新細明體"/>
                <a:cs typeface="新細明體"/>
              </a:rPr>
              <a:t>电影</a:t>
            </a:r>
            <a:endParaRPr sz="14900" dirty="0">
              <a:latin typeface="新細明體"/>
              <a:cs typeface="新細明體"/>
            </a:endParaRPr>
          </a:p>
          <a:p>
            <a:pPr marR="2459355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diànyǐng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212915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(N) movie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2388" y="140205"/>
            <a:ext cx="5271135" cy="487569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-2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3344545" algn="ctr">
              <a:lnSpc>
                <a:spcPct val="100000"/>
              </a:lnSpc>
              <a:spcBef>
                <a:spcPts val="2500"/>
              </a:spcBef>
            </a:pPr>
            <a:r>
              <a:rPr sz="14900" dirty="0" smtClean="0">
                <a:latin typeface="新細明體"/>
                <a:cs typeface="新細明體"/>
              </a:rPr>
              <a:t>听</a:t>
            </a:r>
            <a:endParaRPr sz="14900" dirty="0">
              <a:latin typeface="新細明體"/>
              <a:cs typeface="新細明體"/>
            </a:endParaRPr>
          </a:p>
          <a:p>
            <a:pPr marR="334391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tīng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248031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(V) to l</a:t>
            </a:r>
            <a:r>
              <a:rPr sz="4000" spc="-15" dirty="0">
                <a:latin typeface="Times New Roman"/>
                <a:cs typeface="Times New Roman"/>
              </a:rPr>
              <a:t>i</a:t>
            </a:r>
            <a:r>
              <a:rPr sz="4000" dirty="0">
                <a:latin typeface="Times New Roman"/>
                <a:cs typeface="Times New Roman"/>
              </a:rPr>
              <a:t>sten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2388" y="140205"/>
            <a:ext cx="533400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6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3406775" algn="ctr">
              <a:lnSpc>
                <a:spcPct val="100000"/>
              </a:lnSpc>
              <a:spcBef>
                <a:spcPts val="2500"/>
              </a:spcBef>
            </a:pPr>
            <a:r>
              <a:rPr sz="14900" dirty="0">
                <a:latin typeface="新細明體"/>
                <a:cs typeface="新細明體"/>
              </a:rPr>
              <a:t>妳</a:t>
            </a:r>
          </a:p>
          <a:p>
            <a:pPr marR="3406775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nǐ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346773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(N) you (</a:t>
            </a:r>
            <a:r>
              <a:rPr sz="4000" spc="-15" dirty="0">
                <a:latin typeface="Times New Roman"/>
                <a:cs typeface="Times New Roman"/>
              </a:rPr>
              <a:t>f</a:t>
            </a:r>
            <a:r>
              <a:rPr sz="4000" dirty="0">
                <a:latin typeface="Times New Roman"/>
                <a:cs typeface="Times New Roman"/>
              </a:rPr>
              <a:t>emale)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543046" y="140205"/>
            <a:ext cx="540385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7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3337560" algn="ctr">
              <a:lnSpc>
                <a:spcPct val="100000"/>
              </a:lnSpc>
              <a:spcBef>
                <a:spcPts val="2500"/>
              </a:spcBef>
            </a:pPr>
            <a:r>
              <a:rPr sz="14900" dirty="0">
                <a:latin typeface="新細明體"/>
                <a:cs typeface="新細明體"/>
              </a:rPr>
              <a:t>想</a:t>
            </a:r>
          </a:p>
          <a:p>
            <a:pPr marR="3338195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xiǎng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486600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</a:t>
            </a:r>
            <a:r>
              <a:rPr sz="4000" spc="-445" dirty="0">
                <a:latin typeface="Times New Roman"/>
                <a:cs typeface="Times New Roman"/>
              </a:rPr>
              <a:t>V</a:t>
            </a:r>
            <a:r>
              <a:rPr sz="4000" dirty="0">
                <a:latin typeface="Times New Roman"/>
                <a:cs typeface="Times New Roman"/>
              </a:rPr>
              <a:t>aux) to w</a:t>
            </a:r>
            <a:r>
              <a:rPr sz="4000" spc="-20" dirty="0">
                <a:latin typeface="Times New Roman"/>
                <a:cs typeface="Times New Roman"/>
              </a:rPr>
              <a:t>a</a:t>
            </a:r>
            <a:r>
              <a:rPr sz="4000" dirty="0">
                <a:latin typeface="Times New Roman"/>
                <a:cs typeface="Times New Roman"/>
              </a:rPr>
              <a:t>nt, to think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281420" cy="487569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8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246062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 err="1" smtClean="0">
                <a:latin typeface="新細明體"/>
                <a:cs typeface="新細明體"/>
              </a:rPr>
              <a:t>还是</a:t>
            </a:r>
            <a:endParaRPr sz="14900" dirty="0">
              <a:latin typeface="新細明體"/>
              <a:cs typeface="新細明體"/>
            </a:endParaRPr>
          </a:p>
          <a:p>
            <a:pPr marR="245999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háishì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602361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(Conj) or (used in</a:t>
            </a:r>
            <a:r>
              <a:rPr sz="4000" spc="-15" dirty="0">
                <a:latin typeface="Times New Roman"/>
                <a:cs typeface="Times New Roman"/>
              </a:rPr>
              <a:t> </a:t>
            </a:r>
            <a:r>
              <a:rPr sz="4000" dirty="0">
                <a:latin typeface="Times New Roman"/>
                <a:cs typeface="Times New Roman"/>
              </a:rPr>
              <a:t>a question)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76504" y="140205"/>
            <a:ext cx="8470265" cy="782521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9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271145" algn="ctr">
              <a:lnSpc>
                <a:spcPct val="100000"/>
              </a:lnSpc>
              <a:spcBef>
                <a:spcPts val="2500"/>
              </a:spcBef>
            </a:pPr>
            <a:r>
              <a:rPr sz="14900" dirty="0">
                <a:latin typeface="新細明體"/>
                <a:cs typeface="新細明體"/>
              </a:rPr>
              <a:t>吧</a:t>
            </a:r>
          </a:p>
          <a:p>
            <a:pPr marR="271145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ba</a:t>
            </a:r>
            <a:endParaRPr sz="7200" dirty="0">
              <a:latin typeface="Times New Roman"/>
              <a:cs typeface="Times New Roman"/>
            </a:endParaRPr>
          </a:p>
          <a:p>
            <a:pPr marL="12700">
              <a:spcBef>
                <a:spcPts val="4315"/>
              </a:spcBef>
            </a:pPr>
            <a:r>
              <a:rPr sz="4000" dirty="0">
                <a:latin typeface="Times New Roman"/>
                <a:cs typeface="Times New Roman"/>
              </a:rPr>
              <a:t>(Ptc) s</a:t>
            </a:r>
            <a:r>
              <a:rPr sz="4000" spc="-15" dirty="0">
                <a:latin typeface="Times New Roman"/>
                <a:cs typeface="Times New Roman"/>
              </a:rPr>
              <a:t>e</a:t>
            </a:r>
            <a:r>
              <a:rPr sz="4000" dirty="0">
                <a:latin typeface="Times New Roman"/>
                <a:cs typeface="Times New Roman"/>
              </a:rPr>
              <a:t>nten</a:t>
            </a:r>
            <a:r>
              <a:rPr sz="4000" spc="-20" dirty="0">
                <a:latin typeface="Times New Roman"/>
                <a:cs typeface="Times New Roman"/>
              </a:rPr>
              <a:t>c</a:t>
            </a:r>
            <a:r>
              <a:rPr sz="4000" dirty="0">
                <a:latin typeface="Times New Roman"/>
                <a:cs typeface="Times New Roman"/>
              </a:rPr>
              <a:t>e</a:t>
            </a:r>
            <a:r>
              <a:rPr sz="4000" spc="-5" dirty="0">
                <a:latin typeface="Times New Roman"/>
                <a:cs typeface="Times New Roman"/>
              </a:rPr>
              <a:t>-</a:t>
            </a:r>
            <a:r>
              <a:rPr sz="4000" dirty="0">
                <a:latin typeface="Times New Roman"/>
                <a:cs typeface="Times New Roman"/>
              </a:rPr>
              <a:t>final</a:t>
            </a:r>
            <a:r>
              <a:rPr sz="4000" spc="-15" dirty="0">
                <a:latin typeface="Times New Roman"/>
                <a:cs typeface="Times New Roman"/>
              </a:rPr>
              <a:t> </a:t>
            </a:r>
            <a:r>
              <a:rPr sz="4000" dirty="0">
                <a:latin typeface="Times New Roman"/>
                <a:cs typeface="Times New Roman"/>
              </a:rPr>
              <a:t>part</a:t>
            </a:r>
            <a:r>
              <a:rPr sz="4000" spc="-15" dirty="0">
                <a:latin typeface="Times New Roman"/>
                <a:cs typeface="Times New Roman"/>
              </a:rPr>
              <a:t>i</a:t>
            </a:r>
            <a:r>
              <a:rPr sz="4000" dirty="0">
                <a:latin typeface="Times New Roman"/>
                <a:cs typeface="Times New Roman"/>
              </a:rPr>
              <a:t>cle for </a:t>
            </a:r>
            <a:r>
              <a:rPr sz="4000" dirty="0" smtClean="0">
                <a:latin typeface="Times New Roman"/>
                <a:cs typeface="Times New Roman"/>
              </a:rPr>
              <a:t>s</a:t>
            </a:r>
            <a:r>
              <a:rPr sz="4000" spc="-15" dirty="0" smtClean="0">
                <a:latin typeface="Times New Roman"/>
                <a:cs typeface="Times New Roman"/>
              </a:rPr>
              <a:t>u</a:t>
            </a:r>
            <a:r>
              <a:rPr sz="4000" dirty="0" smtClean="0">
                <a:latin typeface="Times New Roman"/>
                <a:cs typeface="Times New Roman"/>
              </a:rPr>
              <a:t>gges</a:t>
            </a:r>
            <a:r>
              <a:rPr lang="en-US" altLang="zh-TW" sz="4000" dirty="0" smtClean="0">
                <a:cs typeface="Times New Roman"/>
              </a:rPr>
              <a:t>tion</a:t>
            </a:r>
            <a:endParaRPr lang="en-US" altLang="zh-TW" sz="4000" dirty="0"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4315"/>
              </a:spcBef>
            </a:pPr>
            <a:endParaRPr sz="40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37667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10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255587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>
                <a:latin typeface="新細明體"/>
                <a:cs typeface="新細明體"/>
              </a:rPr>
              <a:t>可以</a:t>
            </a:r>
            <a:endParaRPr sz="14900" dirty="0">
              <a:latin typeface="新細明體"/>
              <a:cs typeface="新細明體"/>
            </a:endParaRPr>
          </a:p>
          <a:p>
            <a:pPr marR="2555875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kěyǐ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524827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</a:t>
            </a:r>
            <a:r>
              <a:rPr sz="4000" spc="-445" dirty="0">
                <a:latin typeface="Times New Roman"/>
                <a:cs typeface="Times New Roman"/>
              </a:rPr>
              <a:t>V</a:t>
            </a:r>
            <a:r>
              <a:rPr sz="4000" dirty="0">
                <a:latin typeface="Times New Roman"/>
                <a:cs typeface="Times New Roman"/>
              </a:rPr>
              <a:t>aux) could (poss</a:t>
            </a:r>
            <a:r>
              <a:rPr sz="4000" spc="-15" dirty="0">
                <a:latin typeface="Times New Roman"/>
                <a:cs typeface="Times New Roman"/>
              </a:rPr>
              <a:t>i</a:t>
            </a:r>
            <a:r>
              <a:rPr sz="4000" dirty="0">
                <a:latin typeface="Times New Roman"/>
                <a:cs typeface="Times New Roman"/>
              </a:rPr>
              <a:t>bility)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2388" y="140205"/>
            <a:ext cx="5407660" cy="487569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spc="-114" dirty="0">
                <a:solidFill>
                  <a:srgbClr val="FFFFFF"/>
                </a:solidFill>
                <a:latin typeface="Times New Roman"/>
                <a:cs typeface="Times New Roman"/>
              </a:rPr>
              <a:t>11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3479800" algn="ctr">
              <a:lnSpc>
                <a:spcPct val="100000"/>
              </a:lnSpc>
              <a:spcBef>
                <a:spcPts val="2500"/>
              </a:spcBef>
            </a:pPr>
            <a:r>
              <a:rPr sz="14900" dirty="0" smtClean="0">
                <a:latin typeface="新細明體"/>
                <a:cs typeface="新細明體"/>
              </a:rPr>
              <a:t>学</a:t>
            </a:r>
            <a:endParaRPr sz="14900" dirty="0">
              <a:latin typeface="新細明體"/>
              <a:cs typeface="新細明體"/>
            </a:endParaRPr>
          </a:p>
          <a:p>
            <a:pPr marR="3480435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xué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427291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(V) to lea</a:t>
            </a:r>
            <a:r>
              <a:rPr sz="4000" spc="-15" dirty="0">
                <a:latin typeface="Times New Roman"/>
                <a:cs typeface="Times New Roman"/>
              </a:rPr>
              <a:t>r</a:t>
            </a:r>
            <a:r>
              <a:rPr sz="4000" dirty="0">
                <a:latin typeface="Times New Roman"/>
                <a:cs typeface="Times New Roman"/>
              </a:rPr>
              <a:t>n, to study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03500" y="140205"/>
            <a:ext cx="6438265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12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L="74295">
              <a:lnSpc>
                <a:spcPct val="100000"/>
              </a:lnSpc>
              <a:spcBef>
                <a:spcPts val="2500"/>
              </a:spcBef>
            </a:pPr>
            <a:r>
              <a:rPr sz="14900" spc="-5" dirty="0">
                <a:latin typeface="新細明體"/>
                <a:cs typeface="新細明體"/>
              </a:rPr>
              <a:t>中文</a:t>
            </a:r>
            <a:endParaRPr sz="14900" dirty="0">
              <a:latin typeface="新細明體"/>
              <a:cs typeface="新細明體"/>
            </a:endParaRPr>
          </a:p>
          <a:p>
            <a:pPr marL="12700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Zhōngwén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445643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(N) Chin</a:t>
            </a:r>
            <a:r>
              <a:rPr sz="4000" spc="-15" dirty="0">
                <a:latin typeface="Times New Roman"/>
                <a:cs typeface="Times New Roman"/>
              </a:rPr>
              <a:t>e</a:t>
            </a:r>
            <a:r>
              <a:rPr sz="4000" dirty="0">
                <a:latin typeface="Times New Roman"/>
                <a:cs typeface="Times New Roman"/>
              </a:rPr>
              <a:t>se language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37667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13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255587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>
                <a:latin typeface="新細明體"/>
                <a:cs typeface="新細明體"/>
              </a:rPr>
              <a:t>一起</a:t>
            </a:r>
            <a:endParaRPr sz="14900" dirty="0">
              <a:latin typeface="新細明體"/>
              <a:cs typeface="新細明體"/>
            </a:endParaRPr>
          </a:p>
          <a:p>
            <a:pPr marR="255524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yìqǐ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303022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(Adv) toget</a:t>
            </a:r>
            <a:r>
              <a:rPr sz="4000" spc="-15" dirty="0">
                <a:latin typeface="Times New Roman"/>
                <a:cs typeface="Times New Roman"/>
              </a:rPr>
              <a:t>h</a:t>
            </a:r>
            <a:r>
              <a:rPr sz="4000" dirty="0">
                <a:latin typeface="Times New Roman"/>
                <a:cs typeface="Times New Roman"/>
              </a:rPr>
              <a:t>er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2388" y="140205"/>
            <a:ext cx="542925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14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3502025" algn="ctr">
              <a:lnSpc>
                <a:spcPct val="100000"/>
              </a:lnSpc>
              <a:spcBef>
                <a:spcPts val="2500"/>
              </a:spcBef>
            </a:pPr>
            <a:r>
              <a:rPr sz="14900" dirty="0">
                <a:latin typeface="新細明體"/>
                <a:cs typeface="新細明體"/>
              </a:rPr>
              <a:t>吃</a:t>
            </a:r>
          </a:p>
          <a:p>
            <a:pPr marR="350266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chī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197358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(V) to eat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376670" cy="487569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15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255587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 err="1" smtClean="0">
                <a:latin typeface="新細明體"/>
                <a:cs typeface="新細明體"/>
              </a:rPr>
              <a:t>晚饭</a:t>
            </a:r>
            <a:endParaRPr sz="14900" dirty="0">
              <a:latin typeface="新細明體"/>
              <a:cs typeface="新細明體"/>
            </a:endParaRPr>
          </a:p>
          <a:p>
            <a:pPr marR="255651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wǎnfàn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215709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(N) dinner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217920" cy="487569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-3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239839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 err="1" smtClean="0">
                <a:latin typeface="新細明體"/>
                <a:cs typeface="新細明體"/>
              </a:rPr>
              <a:t>音乐</a:t>
            </a:r>
            <a:endParaRPr sz="14900" dirty="0">
              <a:latin typeface="新細明體"/>
              <a:cs typeface="新細明體"/>
            </a:endParaRPr>
          </a:p>
          <a:p>
            <a:pPr marR="2397125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yīnyuè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2072639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(N) music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2388" y="140205"/>
            <a:ext cx="542925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16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3502025" algn="ctr">
              <a:lnSpc>
                <a:spcPct val="100000"/>
              </a:lnSpc>
              <a:spcBef>
                <a:spcPts val="2500"/>
              </a:spcBef>
            </a:pPr>
            <a:r>
              <a:rPr sz="14900" dirty="0">
                <a:latin typeface="新細明體"/>
                <a:cs typeface="新細明體"/>
              </a:rPr>
              <a:t>菜</a:t>
            </a:r>
          </a:p>
          <a:p>
            <a:pPr marR="3502025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cài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229679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(N) cuisi</a:t>
            </a:r>
            <a:r>
              <a:rPr sz="4000" spc="-15" dirty="0">
                <a:latin typeface="Times New Roman"/>
                <a:cs typeface="Times New Roman"/>
              </a:rPr>
              <a:t>n</a:t>
            </a:r>
            <a:r>
              <a:rPr sz="4000" dirty="0">
                <a:latin typeface="Times New Roman"/>
                <a:cs typeface="Times New Roman"/>
              </a:rPr>
              <a:t>e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376670" cy="487569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17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255587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>
                <a:latin typeface="新細明體"/>
                <a:cs typeface="新細明體"/>
              </a:rPr>
              <a:t>越南</a:t>
            </a:r>
            <a:endParaRPr sz="14900" dirty="0">
              <a:latin typeface="新細明體"/>
              <a:cs typeface="新細明體"/>
            </a:endParaRPr>
          </a:p>
          <a:p>
            <a:pPr marR="2555875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Yuènán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596900" y="5707087"/>
            <a:ext cx="174434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spc="-240" dirty="0">
                <a:latin typeface="Times New Roman"/>
                <a:cs typeface="Times New Roman"/>
              </a:rPr>
              <a:t>V</a:t>
            </a:r>
            <a:r>
              <a:rPr sz="4000" dirty="0">
                <a:latin typeface="Times New Roman"/>
                <a:cs typeface="Times New Roman"/>
              </a:rPr>
              <a:t>iet</a:t>
            </a:r>
            <a:r>
              <a:rPr sz="4000" spc="-20" dirty="0">
                <a:latin typeface="Times New Roman"/>
                <a:cs typeface="Times New Roman"/>
              </a:rPr>
              <a:t>n</a:t>
            </a:r>
            <a:r>
              <a:rPr sz="4000" dirty="0">
                <a:latin typeface="Times New Roman"/>
                <a:cs typeface="Times New Roman"/>
              </a:rPr>
              <a:t>am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06044" y="140205"/>
            <a:ext cx="8435975" cy="591502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18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495934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>
                <a:latin typeface="新細明體"/>
                <a:cs typeface="新細明體"/>
              </a:rPr>
              <a:t>好不好</a:t>
            </a:r>
            <a:endParaRPr sz="14900" dirty="0">
              <a:latin typeface="新細明體"/>
              <a:cs typeface="新細明體"/>
            </a:endParaRPr>
          </a:p>
          <a:p>
            <a:pPr marR="497205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hǎobùhǎo</a:t>
            </a:r>
            <a:endParaRPr sz="7200" dirty="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4315"/>
              </a:spcBef>
            </a:pPr>
            <a:r>
              <a:rPr sz="4000" dirty="0">
                <a:latin typeface="Times New Roman"/>
                <a:cs typeface="Times New Roman"/>
              </a:rPr>
              <a:t>How </a:t>
            </a:r>
            <a:r>
              <a:rPr sz="4000" spc="-20" dirty="0">
                <a:latin typeface="Times New Roman"/>
                <a:cs typeface="Times New Roman"/>
              </a:rPr>
              <a:t>a</a:t>
            </a:r>
            <a:r>
              <a:rPr sz="4000" dirty="0">
                <a:latin typeface="Times New Roman"/>
                <a:cs typeface="Times New Roman"/>
              </a:rPr>
              <a:t>bou</a:t>
            </a:r>
            <a:r>
              <a:rPr sz="4000" spc="-10" dirty="0">
                <a:latin typeface="Times New Roman"/>
                <a:cs typeface="Times New Roman"/>
              </a:rPr>
              <a:t>t</a:t>
            </a:r>
            <a:r>
              <a:rPr sz="4000" dirty="0">
                <a:latin typeface="Times New Roman"/>
                <a:cs typeface="Times New Roman"/>
              </a:rPr>
              <a:t>…?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603758" y="5892253"/>
            <a:ext cx="452755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How does</a:t>
            </a:r>
            <a:r>
              <a:rPr sz="4000" spc="-15" dirty="0">
                <a:latin typeface="Times New Roman"/>
                <a:cs typeface="Times New Roman"/>
              </a:rPr>
              <a:t> </a:t>
            </a:r>
            <a:r>
              <a:rPr sz="4000" dirty="0">
                <a:latin typeface="Times New Roman"/>
                <a:cs typeface="Times New Roman"/>
              </a:rPr>
              <a:t>that sound?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217920" cy="487569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-4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239839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 err="1" smtClean="0">
                <a:latin typeface="新細明體"/>
                <a:cs typeface="新細明體"/>
              </a:rPr>
              <a:t>运动</a:t>
            </a:r>
            <a:endParaRPr sz="14900" dirty="0">
              <a:latin typeface="新細明體"/>
              <a:cs typeface="新細明體"/>
            </a:endParaRPr>
          </a:p>
          <a:p>
            <a:pPr marR="2398395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yùndòng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315531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</a:t>
            </a:r>
            <a:r>
              <a:rPr sz="4000" spc="-240" dirty="0">
                <a:latin typeface="Times New Roman"/>
                <a:cs typeface="Times New Roman"/>
              </a:rPr>
              <a:t>V</a:t>
            </a:r>
            <a:r>
              <a:rPr sz="4000" dirty="0">
                <a:latin typeface="Times New Roman"/>
                <a:cs typeface="Times New Roman"/>
              </a:rPr>
              <a:t>i) to exer</a:t>
            </a:r>
            <a:r>
              <a:rPr sz="4000" spc="-15" dirty="0">
                <a:latin typeface="Times New Roman"/>
                <a:cs typeface="Times New Roman"/>
              </a:rPr>
              <a:t>c</a:t>
            </a:r>
            <a:r>
              <a:rPr sz="4000" dirty="0">
                <a:latin typeface="Times New Roman"/>
                <a:cs typeface="Times New Roman"/>
              </a:rPr>
              <a:t>ise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2388" y="140205"/>
            <a:ext cx="5271135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-5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3344545" algn="ctr">
              <a:lnSpc>
                <a:spcPct val="100000"/>
              </a:lnSpc>
              <a:spcBef>
                <a:spcPts val="2500"/>
              </a:spcBef>
            </a:pPr>
            <a:r>
              <a:rPr sz="14900" dirty="0">
                <a:latin typeface="新細明體"/>
                <a:cs typeface="新細明體"/>
              </a:rPr>
              <a:t>打</a:t>
            </a:r>
          </a:p>
          <a:p>
            <a:pPr marR="334391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dǎ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490664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(V) to pl</a:t>
            </a:r>
            <a:r>
              <a:rPr sz="4000" spc="-15" dirty="0">
                <a:latin typeface="Times New Roman"/>
                <a:cs typeface="Times New Roman"/>
              </a:rPr>
              <a:t>a</a:t>
            </a:r>
            <a:r>
              <a:rPr sz="4000" dirty="0">
                <a:latin typeface="Times New Roman"/>
                <a:cs typeface="Times New Roman"/>
              </a:rPr>
              <a:t>y (ball gam</a:t>
            </a:r>
            <a:r>
              <a:rPr sz="4000" spc="-15" dirty="0">
                <a:latin typeface="Times New Roman"/>
                <a:cs typeface="Times New Roman"/>
              </a:rPr>
              <a:t>e</a:t>
            </a:r>
            <a:r>
              <a:rPr sz="4000" dirty="0">
                <a:latin typeface="Times New Roman"/>
                <a:cs typeface="Times New Roman"/>
              </a:rPr>
              <a:t>s)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217920" cy="487569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-6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239839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 err="1" smtClean="0">
                <a:latin typeface="新細明體"/>
                <a:cs typeface="新細明體"/>
              </a:rPr>
              <a:t>网球</a:t>
            </a:r>
            <a:endParaRPr sz="14900" dirty="0">
              <a:latin typeface="新細明體"/>
              <a:cs typeface="新細明體"/>
            </a:endParaRPr>
          </a:p>
          <a:p>
            <a:pPr marR="2397125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wǎngqiú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2072639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(N) tennis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21792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-7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239839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>
                <a:latin typeface="新細明體"/>
                <a:cs typeface="新細明體"/>
              </a:rPr>
              <a:t>棒球</a:t>
            </a:r>
            <a:endParaRPr sz="14900" dirty="0">
              <a:latin typeface="新細明體"/>
              <a:cs typeface="新細明體"/>
            </a:endParaRPr>
          </a:p>
          <a:p>
            <a:pPr marR="2397125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bàngqiú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252349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(N) baseball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2388" y="140205"/>
            <a:ext cx="5271135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-8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3344545" algn="ctr">
              <a:lnSpc>
                <a:spcPct val="100000"/>
              </a:lnSpc>
              <a:spcBef>
                <a:spcPts val="2500"/>
              </a:spcBef>
            </a:pPr>
            <a:r>
              <a:rPr sz="14900" dirty="0">
                <a:latin typeface="新細明體"/>
                <a:cs typeface="新細明體"/>
              </a:rPr>
              <a:t>和</a:t>
            </a:r>
          </a:p>
          <a:p>
            <a:pPr marR="334391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hàn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444246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(Conj) and, as w</a:t>
            </a:r>
            <a:r>
              <a:rPr sz="4000" spc="-15" dirty="0">
                <a:latin typeface="Times New Roman"/>
                <a:cs typeface="Times New Roman"/>
              </a:rPr>
              <a:t>e</a:t>
            </a:r>
            <a:r>
              <a:rPr sz="4000" dirty="0">
                <a:latin typeface="Times New Roman"/>
                <a:cs typeface="Times New Roman"/>
              </a:rPr>
              <a:t>ll as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當代中文">
      <a:majorFont>
        <a:latin typeface="Times New Roman"/>
        <a:ea typeface="標楷體"/>
        <a:cs typeface=""/>
      </a:majorFont>
      <a:minorFont>
        <a:latin typeface="Times New Roman"/>
        <a:ea typeface="標楷體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當代中文">
      <a:majorFont>
        <a:latin typeface="Times New Roman"/>
        <a:ea typeface="標楷體"/>
        <a:cs typeface=""/>
      </a:majorFont>
      <a:minorFont>
        <a:latin typeface="Times New Roman"/>
        <a:ea typeface="標楷體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</TotalTime>
  <Words>368</Words>
  <Application>Microsoft Office PowerPoint</Application>
  <PresentationFormat>如螢幕大小 (4:3)</PresentationFormat>
  <Paragraphs>210</Paragraphs>
  <Slides>42</Slides>
  <Notes>41</Notes>
  <HiddenSlides>0</HiddenSlides>
  <MMClips>0</MMClips>
  <ScaleCrop>false</ScaleCrop>
  <HeadingPairs>
    <vt:vector size="6" baseType="variant">
      <vt:variant>
        <vt:lpstr>使用字型</vt:lpstr>
      </vt:variant>
      <vt:variant>
        <vt:i4>4</vt:i4>
      </vt:variant>
      <vt:variant>
        <vt:lpstr>佈景主題</vt:lpstr>
      </vt:variant>
      <vt:variant>
        <vt:i4>2</vt:i4>
      </vt:variant>
      <vt:variant>
        <vt:lpstr>投影片標題</vt:lpstr>
      </vt:variant>
      <vt:variant>
        <vt:i4>42</vt:i4>
      </vt:variant>
    </vt:vector>
  </HeadingPairs>
  <TitlesOfParts>
    <vt:vector size="48" baseType="lpstr">
      <vt:lpstr>新細明體</vt:lpstr>
      <vt:lpstr>標楷體</vt:lpstr>
      <vt:lpstr>Calibri</vt:lpstr>
      <vt:lpstr>Times New Roman</vt:lpstr>
      <vt:lpstr>Office Theme</vt:lpstr>
      <vt:lpstr>1_Office Theme</vt:lpstr>
      <vt:lpstr>《当代中文课程》第1册第3课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Windows 使用者</dc:creator>
  <cp:lastModifiedBy>user</cp:lastModifiedBy>
  <cp:revision>5</cp:revision>
  <dcterms:created xsi:type="dcterms:W3CDTF">2017-01-06T16:36:03Z</dcterms:created>
  <dcterms:modified xsi:type="dcterms:W3CDTF">2018-04-17T08:09:40Z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2017-01-06T00:00:00Z</vt:filetime>
  </property>
  <property fmtid="{D5CDD505-2E9C-101B-9397-08002B2CF9AE}" pid="3" name="LastSaved">
    <vt:filetime>2017-01-06T00:00:00Z</vt:filetime>
  </property>
</Properties>
</file>