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>
      <p:cViewPr varScale="1">
        <p:scale>
          <a:sx n="91" d="100"/>
          <a:sy n="91" d="100"/>
        </p:scale>
        <p:origin x="9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37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29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7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55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3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82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198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1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1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48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58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59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2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25700"/>
            <a:ext cx="5105565" cy="209801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第四课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请问一共多少钱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Excuse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Me.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Cost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Total?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帮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bāng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谁能帮安同微波包子？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Shéi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Āntóng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wéibō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bāozi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Who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microwave a baozi for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Antong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5247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De-phrase with the Head Noun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Omitted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：你要买新手机还是旧手机？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háishì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want to buy a new cell phone or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an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old one?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：我要新的，不要旧的。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want a new one. I don’t want an old </a:t>
            </a:r>
            <a:r>
              <a:rPr lang="en-US" altLang="zh-TW" sz="3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one.</a:t>
            </a:r>
            <a:endParaRPr lang="zh-TW" altLang="en-US" sz="3000" dirty="0"/>
          </a:p>
        </p:txBody>
      </p:sp>
    </p:spTree>
    <p:extLst>
      <p:ext uri="{BB962C8B-B14F-4D97-AF65-F5344CB8AC3E}">
        <p14:creationId xmlns:p14="http://schemas.microsoft.com/office/powerpoint/2010/main" val="255704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De-phrase with the Head Noun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Omitted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：新手机贵不贵？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Are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new cell phones expensive?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：新的很贵。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New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ones are expensive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0063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De-phrase with the Head Noun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Omitted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30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你的手机不是新的。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de.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Your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cell phone is not new.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这杯咖啡不热，我要热的。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bēi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rè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rè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de.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This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cup of coffee is not hot. I want a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hot 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one.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94091" y="22682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41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De-phrase with the Head Noun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Omitted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房子很贵，我不买大的。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dà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Houses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are expensive. I won’t buy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 large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one.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9376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De-phrase with the Head Noun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Omitted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房子，你喜欢新的吗？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ma?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House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do you like a new one?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手机，他买不买旧的？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Cell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phone, will he buy an old one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3" y="1912344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1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De-phrase with the Head Noun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Omitted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咖啡，你要热的吗？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rè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Coffee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do you want a cup of hot one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0561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太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tài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Overly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太贵了。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Tài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le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 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(Too expensive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it-IT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太大了</a:t>
            </a:r>
            <a:r>
              <a:rPr lang="zh-TW" altLang="it-IT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Tài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dà le.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(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Too big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.)</a:t>
            </a:r>
          </a:p>
          <a:p>
            <a:pPr marL="0" indent="0">
              <a:buNone/>
            </a:pPr>
            <a:r>
              <a:rPr lang="it-IT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太热了。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Tài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rè le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    (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Too hot.)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30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capability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新手机能上网。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Xīn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shàngwǎng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New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cell phones can go online.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那支手机能照相。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zhàoxiàng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That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cell phone can take photos.</a:t>
            </a:r>
          </a:p>
        </p:txBody>
      </p:sp>
    </p:spTree>
    <p:extLst>
      <p:ext uri="{BB962C8B-B14F-4D97-AF65-F5344CB8AC3E}">
        <p14:creationId xmlns:p14="http://schemas.microsoft.com/office/powerpoint/2010/main" val="212897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capability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我的手机不能上网。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shàngwǎng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  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My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phone cannot access the internet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谁的手机不能照相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Shéi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zhàoxiàng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 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Whose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phone cannot take pictures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94091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4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Measures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块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杯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bēi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支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zhī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种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zhǒng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1. A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measure word is needed when a noun is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modified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by a number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342900" lvl="1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杯咖啡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lvl="1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yì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one cup of coffee</a:t>
            </a:r>
          </a:p>
          <a:p>
            <a:pPr marL="342900" lvl="1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十支手机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lvl="1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ten (units of)cell phones</a:t>
            </a:r>
          </a:p>
          <a:p>
            <a:pPr marL="342900" lvl="1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三个弟弟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lvl="1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dìdi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three younger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brothers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57200" y="3276601"/>
            <a:ext cx="8915400" cy="2849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1041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capability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Questions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:</a:t>
            </a:r>
            <a:endParaRPr lang="en-US" altLang="zh-TW" sz="2800" b="1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你的手机能不能照相？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zhàoxiàng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 cell phone take pictures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旧的能不能上网？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shàngwǎng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old one go online?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94091" y="248274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93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néng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capability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那支手机能不能上网？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néng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shàngwǎng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Can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cell phone go online?</a:t>
            </a:r>
          </a:p>
        </p:txBody>
      </p:sp>
    </p:spTree>
    <p:extLst>
      <p:ext uri="{BB962C8B-B14F-4D97-AF65-F5344CB8AC3E}">
        <p14:creationId xmlns:p14="http://schemas.microsoft.com/office/powerpoint/2010/main" val="410590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...and more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二十多个人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èrshí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20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some people.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五万多支手机。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wǔ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50,000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plus cell phones</a:t>
            </a:r>
          </a:p>
        </p:txBody>
      </p:sp>
    </p:spTree>
    <p:extLst>
      <p:ext uri="{BB962C8B-B14F-4D97-AF65-F5344CB8AC3E}">
        <p14:creationId xmlns:p14="http://schemas.microsoft.com/office/powerpoint/2010/main" val="395823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...and more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altLang="zh-TW" sz="29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When</a:t>
            </a:r>
            <a:r>
              <a:rPr lang="zh-TW" altLang="en-US" sz="29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多</a:t>
            </a:r>
            <a:r>
              <a:rPr lang="en-US" altLang="zh-TW" sz="29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29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is associated with a number greater </a:t>
            </a:r>
            <a:r>
              <a:rPr lang="en-US" altLang="zh-TW" sz="29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than </a:t>
            </a:r>
            <a:r>
              <a:rPr lang="en-US" altLang="zh-TW" sz="29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10, </a:t>
            </a:r>
            <a:r>
              <a:rPr lang="zh-TW" altLang="en-US" sz="29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多 </a:t>
            </a:r>
            <a:r>
              <a:rPr lang="en-US" altLang="zh-TW" sz="29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indicates the residual amount.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005683"/>
              </p:ext>
            </p:extLst>
          </p:nvPr>
        </p:nvGraphicFramePr>
        <p:xfrm>
          <a:off x="1676400" y="3292930"/>
          <a:ext cx="6019800" cy="29925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68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0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07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17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0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数词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numeral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多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more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measure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名词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noun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二十</a:t>
                      </a:r>
                      <a:endParaRPr lang="zh-TW" sz="24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多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个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人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2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五百</a:t>
                      </a:r>
                      <a:endParaRPr lang="zh-TW" sz="24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多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个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包子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2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一千</a:t>
                      </a:r>
                      <a:endParaRPr lang="zh-TW" sz="24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多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支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手机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2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三万四千</a:t>
                      </a:r>
                      <a:endParaRPr lang="zh-TW" sz="24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多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块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钱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161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...and more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二十多个人 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èrshí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over 20 people (but under 30)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一千多支手机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yìqiān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over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1,000 cell phones (but under 2,000)</a:t>
            </a:r>
          </a:p>
          <a:p>
            <a:pPr marL="0" indent="0"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0827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...and more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五百多个包子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wǔbǎi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bāozi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over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500 baozi (but under 600)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(4)</a:t>
            </a: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三万四千多块钱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sānwàn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sìqiān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kuài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qián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over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34,000 dollars (but under 35,000)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5860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...and more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2.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When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多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is used with a number, it refers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to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not specified.</a:t>
            </a:r>
            <a:endParaRPr lang="en-US" altLang="zh-TW" sz="3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五块多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钱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wǔ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kuài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qián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than five dollars. (under 6)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一块多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钱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kuài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qián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than one dollar. (under 2)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6171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Measures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块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杯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bēi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支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zhī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and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种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zhǒng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2.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Det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+ Numeral + Measure + N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这两杯热咖啡一共多少钱？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liǎng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rè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yígòng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duōshǎo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qián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How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much in total is it for these two cups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of hot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coffee?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那三支手机太旧了。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Nà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le.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Those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three cell phones are too old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3164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Measures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块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杯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bēi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支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zhī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and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种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zhǒng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种手机不贵？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zhǒng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guì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Which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type of cell phone is not expensive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endParaRPr lang="zh-TW" altLang="en-US" sz="800" dirty="0"/>
          </a:p>
        </p:txBody>
      </p:sp>
    </p:spTree>
    <p:extLst>
      <p:ext uri="{BB962C8B-B14F-4D97-AF65-F5344CB8AC3E}">
        <p14:creationId xmlns:p14="http://schemas.microsoft.com/office/powerpoint/2010/main" val="104730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帮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bāng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请帮我微波包子。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Qǐng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wéibō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bāozi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Please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microwave the baozi for me.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请帮我买一杯咖啡。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Qǐng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Please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buy a cup of coffee for me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448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帮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bāng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请帮我照相。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Qǐng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zhàoxiàng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Please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take a picture for me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4012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帮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bāng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zh-TW" sz="51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sz="3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51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5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他不帮我微波包子。</a:t>
            </a:r>
            <a:endParaRPr lang="en-US" altLang="zh-TW" sz="5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（*他帮我不微波包子。）</a:t>
            </a:r>
          </a:p>
          <a:p>
            <a:pPr marL="0" indent="0">
              <a:buNone/>
            </a:pPr>
            <a:r>
              <a:rPr lang="zh-TW" altLang="en-US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5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wéibō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bāozi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.</a:t>
            </a:r>
          </a:p>
          <a:p>
            <a:pPr marL="0" indent="0">
              <a:buNone/>
            </a:pPr>
            <a:r>
              <a:rPr lang="en-US" altLang="zh-TW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He 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won’t microwave the baozi for me.</a:t>
            </a:r>
          </a:p>
          <a:p>
            <a:pPr marL="0" indent="0">
              <a:buNone/>
            </a:pPr>
            <a:r>
              <a:rPr lang="en-US" altLang="zh-TW" sz="5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姐姐不帮弟弟买咖啡。</a:t>
            </a:r>
            <a:endParaRPr lang="en-US" altLang="zh-TW" sz="5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（*姐姐帮弟弟不买咖啡。）</a:t>
            </a:r>
          </a:p>
          <a:p>
            <a:pPr marL="0" indent="0">
              <a:buNone/>
            </a:pPr>
            <a:r>
              <a:rPr lang="zh-TW" altLang="en-US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5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Jiějie</a:t>
            </a:r>
            <a:r>
              <a:rPr lang="en-US" altLang="zh-TW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dìdi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5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Sister </a:t>
            </a:r>
            <a:r>
              <a:rPr lang="en-US" altLang="zh-TW" sz="5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won’t buy coffee for brother</a:t>
            </a:r>
            <a:r>
              <a:rPr lang="en-US" altLang="zh-TW" sz="5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5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2682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22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帮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bāng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王先生不帮我照相。    		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（*王先生帮我不照相。）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zhàoxiàng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Mr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Wang would not take a picture for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me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altLang="zh-TW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4568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帮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bāng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你帮不帮他买手机？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mǎi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shǒujī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Are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going to buy a cell phone on his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behalf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他帮你照相吗？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zhàoxiàng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Did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take a photo for you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0303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9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991</Words>
  <Application>Microsoft Office PowerPoint</Application>
  <PresentationFormat>如螢幕大小 (4:3)</PresentationFormat>
  <Paragraphs>211</Paragraphs>
  <Slides>26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26</vt:i4>
      </vt:variant>
    </vt:vector>
  </HeadingPairs>
  <TitlesOfParts>
    <vt:vector size="38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Measures 块 kuài, 杯 bēi, 支 zhī  and     种 zhǒng</vt:lpstr>
      <vt:lpstr>I. Measures 块 kuài, 杯 bēi, 支 zhī  and     种 zhǒng</vt:lpstr>
      <vt:lpstr>I. Measures 块 kuài, 杯 bēi, 支 zhī  and     种 zhǒng</vt:lpstr>
      <vt:lpstr>II. Preposition 帮 bāng  on behalf of </vt:lpstr>
      <vt:lpstr>II. Preposition 帮 bāng  on behalf of </vt:lpstr>
      <vt:lpstr>II. Preposition 帮 bāng  on behalf of </vt:lpstr>
      <vt:lpstr>II. Preposition 帮 bāng  on behalf of </vt:lpstr>
      <vt:lpstr>II. Preposition 帮 bāng  on behalf of </vt:lpstr>
      <vt:lpstr>II. Preposition 帮 bāng  on behalf of </vt:lpstr>
      <vt:lpstr>III. 的 De-phrase with the Head Noun           Omitted</vt:lpstr>
      <vt:lpstr>III. 的 De-phrase with the Head Noun          Omitted</vt:lpstr>
      <vt:lpstr>III. 的 De-phrase with the Head Noun          Omitted</vt:lpstr>
      <vt:lpstr>III. 的 De-phrase with the Head Noun         Omitted</vt:lpstr>
      <vt:lpstr>III. 的 De-phrase with the Head Noun         Omitted</vt:lpstr>
      <vt:lpstr>III. 的 De-phrase with the Head Noun         Omitted</vt:lpstr>
      <vt:lpstr>IV. 太 tài…了 le  Overly</vt:lpstr>
      <vt:lpstr>V. 能 néng capability</vt:lpstr>
      <vt:lpstr>V. 能 néng capability</vt:lpstr>
      <vt:lpstr>V. 能 néng capability</vt:lpstr>
      <vt:lpstr>V. 能 néng capability</vt:lpstr>
      <vt:lpstr>VI. 多 duō  ...and more</vt:lpstr>
      <vt:lpstr>VI. 多 duō  ...and more</vt:lpstr>
      <vt:lpstr>VI. 多 duō  ...and more</vt:lpstr>
      <vt:lpstr>VI. 多 duō  ...and more</vt:lpstr>
      <vt:lpstr>VI. 多 duō  ...and more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55</cp:revision>
  <dcterms:created xsi:type="dcterms:W3CDTF">2006-08-16T00:00:00Z</dcterms:created>
  <dcterms:modified xsi:type="dcterms:W3CDTF">2018-04-25T06:33:52Z</dcterms:modified>
</cp:coreProperties>
</file>