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6" r:id="rId2"/>
  </p:sldMasterIdLst>
  <p:notesMasterIdLst>
    <p:notesMasterId r:id="rId44"/>
  </p:notesMasterIdLst>
  <p:sldIdLst>
    <p:sldId id="296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-130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viewProps" Target="view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73394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4/17/2018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2419007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90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490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4/17/2018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90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4/17/2018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90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4/17/2018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4/17/2018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9855518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200" b="0" i="0">
                <a:solidFill>
                  <a:schemeClr val="tx1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2200" b="0" i="0">
                <a:solidFill>
                  <a:schemeClr val="tx1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3488269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200" b="0" i="0">
                <a:solidFill>
                  <a:schemeClr val="tx1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4/17/2018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2958437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200" b="0" i="0">
                <a:solidFill>
                  <a:schemeClr val="tx1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4/17/2018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1300813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bg1">
                <a:tint val="80000"/>
                <a:satMod val="250000"/>
              </a:schemeClr>
            </a:gs>
            <a:gs pos="76000">
              <a:schemeClr val="bg1">
                <a:tint val="90000"/>
                <a:shade val="90000"/>
                <a:satMod val="200000"/>
              </a:schemeClr>
            </a:gs>
            <a:gs pos="92000">
              <a:schemeClr val="bg1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71398" y="1654651"/>
            <a:ext cx="7601203" cy="32404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90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71398" y="1654651"/>
            <a:ext cx="7601203" cy="32404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900" b="0" i="0">
                <a:solidFill>
                  <a:schemeClr val="tx1"/>
                </a:solidFill>
                <a:latin typeface="新細明體"/>
                <a:cs typeface="新細明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4/17/2018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bg1">
                <a:tint val="80000"/>
                <a:satMod val="250000"/>
              </a:schemeClr>
            </a:gs>
            <a:gs pos="76000">
              <a:schemeClr val="bg1">
                <a:tint val="90000"/>
                <a:shade val="90000"/>
                <a:satMod val="200000"/>
              </a:schemeClr>
            </a:gs>
            <a:gs pos="92000">
              <a:schemeClr val="bg1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94030" y="1853091"/>
            <a:ext cx="8155939" cy="15487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200" b="0" i="0">
                <a:solidFill>
                  <a:schemeClr val="tx1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94030" y="1853091"/>
            <a:ext cx="8155939" cy="15487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200" b="0" i="0">
                <a:solidFill>
                  <a:schemeClr val="tx1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633172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0.xml"/><Relationship Id="rId1" Type="http://schemas.openxmlformats.org/officeDocument/2006/relationships/themeOverride" Target="../theme/themeOverrid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590800"/>
            <a:ext cx="7772400" cy="677108"/>
          </a:xfrm>
        </p:spPr>
        <p:txBody>
          <a:bodyPr/>
          <a:lstStyle/>
          <a:p>
            <a:r>
              <a:rPr lang="en-US" altLang="zh-TW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《</a:t>
            </a:r>
            <a:r>
              <a:rPr lang="zh-TW" altLang="en-US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当代中文课程</a:t>
            </a:r>
            <a:r>
              <a:rPr lang="en-US" altLang="zh-TW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》</a:t>
            </a:r>
            <a:r>
              <a:rPr lang="zh-TW" alt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第</a:t>
            </a:r>
            <a:r>
              <a:rPr lang="en-US" altLang="zh-TW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新細明體" panose="02020500000000000000" pitchFamily="18" charset="-120"/>
              </a:rPr>
              <a:t>1</a:t>
            </a:r>
            <a:r>
              <a:rPr lang="zh-TW" alt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册第</a:t>
            </a:r>
            <a:r>
              <a:rPr lang="en-US" altLang="zh-TW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11</a:t>
            </a:r>
            <a:r>
              <a:rPr lang="zh-TW" alt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课</a:t>
            </a:r>
            <a:endParaRPr lang="zh-TW" altLang="en-US" sz="4400" dirty="0">
              <a:solidFill>
                <a:schemeClr val="tx2">
                  <a:lumMod val="60000"/>
                  <a:lumOff val="40000"/>
                </a:schemeClr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4"/>
          </p:nvPr>
        </p:nvSpPr>
        <p:spPr>
          <a:xfrm>
            <a:off x="1371600" y="4953000"/>
            <a:ext cx="6400799" cy="492443"/>
          </a:xfrm>
        </p:spPr>
        <p:txBody>
          <a:bodyPr/>
          <a:lstStyle/>
          <a:p>
            <a:pPr algn="ctr"/>
            <a:r>
              <a:rPr lang="en-US" altLang="zh-TW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新細明體" panose="02020500000000000000" pitchFamily="18" charset="-120"/>
              </a:rPr>
              <a:t>MTC</a:t>
            </a:r>
            <a:r>
              <a:rPr lang="zh-TW" altLang="en-US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 教材组制作</a:t>
            </a:r>
            <a:endParaRPr lang="zh-TW" altLang="en-US" sz="3200" dirty="0">
              <a:solidFill>
                <a:schemeClr val="tx2">
                  <a:lumMod val="60000"/>
                  <a:lumOff val="40000"/>
                </a:schemeClr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pic>
        <p:nvPicPr>
          <p:cNvPr id="1027" name="Picture 3" descr="D:\中心簡介\MTC60-LOGO-應用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194" y="5606340"/>
            <a:ext cx="1335040" cy="91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5438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-9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走路</a:t>
            </a:r>
            <a:endParaRPr lang="en-US" sz="14900" spc="-5" dirty="0" smtClean="0">
              <a:latin typeface="新細明體"/>
              <a:cs typeface="新細明體"/>
            </a:endParaRPr>
          </a:p>
          <a:p>
            <a:pPr marR="2491740" algn="ctr">
              <a:spcBef>
                <a:spcPts val="1785"/>
              </a:spcBef>
            </a:pPr>
            <a:r>
              <a:rPr lang="en-US" altLang="zh-TW" sz="7200" dirty="0" err="1" smtClean="0">
                <a:solidFill>
                  <a:srgbClr val="085295"/>
                </a:solidFill>
                <a:latin typeface="Times New Roman"/>
                <a:cs typeface="Times New Roman"/>
              </a:rPr>
              <a:t>zǒulù</a:t>
            </a:r>
            <a:r>
              <a:rPr lang="en-US" altLang="zh-TW" sz="7200" dirty="0" smtClean="0">
                <a:solidFill>
                  <a:srgbClr val="085295"/>
                </a:solidFill>
                <a:latin typeface="Times New Roman"/>
                <a:cs typeface="Times New Roman"/>
              </a:rPr>
              <a:t> </a:t>
            </a:r>
            <a:endParaRPr sz="7200" dirty="0">
              <a:solidFill>
                <a:srgbClr val="085295"/>
              </a:solidFill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21500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spc="-5" dirty="0">
                <a:latin typeface="Times New Roman"/>
                <a:cs typeface="Times New Roman"/>
              </a:rPr>
              <a:t>(V-</a:t>
            </a:r>
            <a:r>
              <a:rPr sz="4000" dirty="0">
                <a:latin typeface="Times New Roman"/>
                <a:cs typeface="Times New Roman"/>
              </a:rPr>
              <a:t>sep) to walk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-10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分钟</a:t>
            </a:r>
            <a:endParaRPr sz="14900" dirty="0">
              <a:latin typeface="新細明體"/>
              <a:cs typeface="新細明體"/>
            </a:endParaRPr>
          </a:p>
          <a:p>
            <a:pPr marR="24917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fēnzhōng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626300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(M) measure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word for minutes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44795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</a:t>
            </a:r>
            <a:r>
              <a:rPr sz="3000" spc="-114" dirty="0">
                <a:solidFill>
                  <a:srgbClr val="FFFFFF"/>
                </a:solidFill>
                <a:latin typeface="Times New Roman"/>
                <a:cs typeface="Times New Roman"/>
              </a:rPr>
              <a:t>11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418204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就</a:t>
            </a:r>
          </a:p>
          <a:p>
            <a:pPr marR="341757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jiù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900804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(Adv) onl</a:t>
            </a:r>
            <a:r>
              <a:rPr sz="4000" spc="-265" dirty="0">
                <a:latin typeface="Times New Roman"/>
                <a:cs typeface="Times New Roman"/>
              </a:rPr>
              <a:t>y</a:t>
            </a:r>
            <a:r>
              <a:rPr sz="4000" dirty="0">
                <a:latin typeface="Times New Roman"/>
                <a:cs typeface="Times New Roman"/>
              </a:rPr>
              <a:t>, m</a:t>
            </a:r>
            <a:r>
              <a:rPr sz="4000" spc="-20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rely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657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-12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4385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到</a:t>
            </a:r>
          </a:p>
          <a:p>
            <a:pPr marR="343916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dào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29743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(Vp) arrive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76504" y="140205"/>
            <a:ext cx="8502015" cy="60426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-13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02895" algn="ctr">
              <a:lnSpc>
                <a:spcPct val="100000"/>
              </a:lnSpc>
              <a:spcBef>
                <a:spcPts val="2500"/>
              </a:spcBef>
            </a:pPr>
            <a:r>
              <a:rPr sz="14900" dirty="0" smtClean="0">
                <a:latin typeface="新細明體"/>
                <a:cs typeface="新細明體"/>
              </a:rPr>
              <a:t>间</a:t>
            </a:r>
            <a:endParaRPr sz="14900" dirty="0">
              <a:latin typeface="新細明體"/>
              <a:cs typeface="新細明體"/>
            </a:endParaRPr>
          </a:p>
          <a:p>
            <a:pPr marR="30353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jiān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315"/>
              </a:spcBef>
            </a:pPr>
            <a:r>
              <a:rPr sz="4000" dirty="0">
                <a:latin typeface="Times New Roman"/>
                <a:cs typeface="Times New Roman"/>
              </a:rPr>
              <a:t>(M) m</a:t>
            </a:r>
            <a:r>
              <a:rPr sz="4000" spc="-15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asure w</a:t>
            </a:r>
            <a:r>
              <a:rPr sz="4000" spc="-20" dirty="0">
                <a:latin typeface="Times New Roman"/>
                <a:cs typeface="Times New Roman"/>
              </a:rPr>
              <a:t>o</a:t>
            </a:r>
            <a:r>
              <a:rPr sz="4000" dirty="0">
                <a:latin typeface="Times New Roman"/>
                <a:cs typeface="Times New Roman"/>
              </a:rPr>
              <a:t>rd for ho</a:t>
            </a:r>
            <a:r>
              <a:rPr sz="4000" spc="-20" dirty="0">
                <a:latin typeface="Times New Roman"/>
                <a:cs typeface="Times New Roman"/>
              </a:rPr>
              <a:t>u</a:t>
            </a:r>
            <a:r>
              <a:rPr sz="4000" dirty="0">
                <a:latin typeface="Times New Roman"/>
                <a:cs typeface="Times New Roman"/>
              </a:rPr>
              <a:t>ses, r</a:t>
            </a:r>
            <a:r>
              <a:rPr sz="4000" spc="-15" dirty="0">
                <a:latin typeface="Times New Roman"/>
                <a:cs typeface="Times New Roman"/>
              </a:rPr>
              <a:t>o</a:t>
            </a:r>
            <a:r>
              <a:rPr sz="4000" dirty="0">
                <a:latin typeface="Times New Roman"/>
                <a:cs typeface="Times New Roman"/>
              </a:rPr>
              <a:t>oms,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76504" y="5892253"/>
            <a:ext cx="74549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etc.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657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-14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空</a:t>
            </a:r>
          </a:p>
          <a:p>
            <a:pPr marL="44450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kōng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90525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vacant, </a:t>
            </a:r>
            <a:r>
              <a:rPr sz="4000" spc="-20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mpty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-15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房间</a:t>
            </a:r>
            <a:endParaRPr sz="14900" dirty="0">
              <a:latin typeface="新細明體"/>
              <a:cs typeface="新細明體"/>
            </a:endParaRPr>
          </a:p>
          <a:p>
            <a:pPr marR="249047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fángjiān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93103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room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-16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套房</a:t>
            </a:r>
            <a:endParaRPr sz="14900" dirty="0">
              <a:latin typeface="新細明體"/>
              <a:cs typeface="新細明體"/>
            </a:endParaRPr>
          </a:p>
          <a:p>
            <a:pPr marR="24917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tàofáng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81800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suite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-17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回去</a:t>
            </a:r>
            <a:endParaRPr sz="14900" dirty="0">
              <a:latin typeface="新細明體"/>
              <a:cs typeface="新細明體"/>
            </a:endParaRPr>
          </a:p>
          <a:p>
            <a:pPr marR="249110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huíqù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507492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</a:t>
            </a:r>
            <a:r>
              <a:rPr sz="4000" spc="-240" dirty="0">
                <a:latin typeface="Times New Roman"/>
                <a:cs typeface="Times New Roman"/>
              </a:rPr>
              <a:t>V</a:t>
            </a:r>
            <a:r>
              <a:rPr sz="4000" dirty="0">
                <a:latin typeface="Times New Roman"/>
                <a:cs typeface="Times New Roman"/>
              </a:rPr>
              <a:t>i) to go ba</a:t>
            </a:r>
            <a:r>
              <a:rPr sz="4000" spc="-20" dirty="0">
                <a:latin typeface="Times New Roman"/>
                <a:cs typeface="Times New Roman"/>
              </a:rPr>
              <a:t>c</a:t>
            </a:r>
            <a:r>
              <a:rPr sz="4000" dirty="0">
                <a:latin typeface="Times New Roman"/>
                <a:cs typeface="Times New Roman"/>
              </a:rPr>
              <a:t>k, to return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543046" y="140205"/>
            <a:ext cx="54356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-18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369310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想</a:t>
            </a:r>
          </a:p>
          <a:p>
            <a:pPr marR="336994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xiǎng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42570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(V) to think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2705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3432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租</a:t>
            </a:r>
          </a:p>
          <a:p>
            <a:pPr marR="334327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17106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(V) to rent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657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-19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4385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再</a:t>
            </a:r>
          </a:p>
          <a:p>
            <a:pPr marR="343852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10261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(Adv) and then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-20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电话</a:t>
            </a:r>
            <a:endParaRPr sz="14900" dirty="0">
              <a:latin typeface="新細明體"/>
              <a:cs typeface="新細明體"/>
            </a:endParaRPr>
          </a:p>
          <a:p>
            <a:pPr marR="24917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diànhuà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83400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telephone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6575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-21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438525" algn="ctr">
              <a:lnSpc>
                <a:spcPct val="100000"/>
              </a:lnSpc>
              <a:spcBef>
                <a:spcPts val="2500"/>
              </a:spcBef>
            </a:pPr>
            <a:r>
              <a:rPr sz="14900" dirty="0" smtClean="0">
                <a:latin typeface="新細明體"/>
                <a:cs typeface="新細明體"/>
              </a:rPr>
              <a:t>给</a:t>
            </a:r>
            <a:endParaRPr sz="14900" dirty="0">
              <a:latin typeface="新細明體"/>
              <a:cs typeface="新細明體"/>
            </a:endParaRPr>
          </a:p>
          <a:p>
            <a:pPr marR="343916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gěi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81800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(Prep) to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657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-22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4385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林</a:t>
            </a:r>
          </a:p>
          <a:p>
            <a:pPr marR="343852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lín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788225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Chinese </a:t>
            </a:r>
            <a:r>
              <a:rPr sz="4000" spc="-15" dirty="0">
                <a:latin typeface="Times New Roman"/>
                <a:cs typeface="Times New Roman"/>
              </a:rPr>
              <a:t>l</a:t>
            </a:r>
            <a:r>
              <a:rPr sz="4000" dirty="0">
                <a:latin typeface="Times New Roman"/>
                <a:cs typeface="Times New Roman"/>
              </a:rPr>
              <a:t>ast name,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common in</a:t>
            </a:r>
            <a:r>
              <a:rPr sz="4000" spc="-80" dirty="0">
                <a:latin typeface="Times New Roman"/>
                <a:cs typeface="Times New Roman"/>
              </a:rPr>
              <a:t> </a:t>
            </a:r>
            <a:r>
              <a:rPr sz="4000" spc="-285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aiwan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18564" y="140205"/>
            <a:ext cx="7259955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-23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1544955" algn="ctr">
              <a:lnSpc>
                <a:spcPct val="100000"/>
              </a:lnSpc>
              <a:spcBef>
                <a:spcPts val="2500"/>
              </a:spcBef>
            </a:pPr>
            <a:r>
              <a:rPr sz="14900" dirty="0" err="1" smtClean="0">
                <a:latin typeface="新細明體"/>
                <a:cs typeface="新細明體"/>
              </a:rPr>
              <a:t>打电话</a:t>
            </a:r>
            <a:endParaRPr sz="14900" dirty="0">
              <a:latin typeface="新細明體"/>
              <a:cs typeface="新細明體"/>
            </a:endParaRPr>
          </a:p>
          <a:p>
            <a:pPr marR="1545590" algn="ctr">
              <a:lnSpc>
                <a:spcPct val="100000"/>
              </a:lnSpc>
              <a:spcBef>
                <a:spcPts val="1785"/>
              </a:spcBef>
              <a:tabLst>
                <a:tab pos="1091565" algn="l"/>
              </a:tabLst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dǎ	diànhuà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422910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to make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a phone c</a:t>
            </a:r>
            <a:r>
              <a:rPr sz="4000" spc="-15" dirty="0">
                <a:latin typeface="Times New Roman"/>
                <a:cs typeface="Times New Roman"/>
              </a:rPr>
              <a:t>a</a:t>
            </a:r>
            <a:r>
              <a:rPr sz="4000" dirty="0">
                <a:latin typeface="Times New Roman"/>
                <a:cs typeface="Times New Roman"/>
              </a:rPr>
              <a:t>ll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76504" y="140205"/>
            <a:ext cx="8469630" cy="59150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70510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喂</a:t>
            </a:r>
          </a:p>
          <a:p>
            <a:pPr marR="27114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wéi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315"/>
              </a:spcBef>
            </a:pPr>
            <a:r>
              <a:rPr sz="4000" dirty="0">
                <a:latin typeface="Times New Roman"/>
                <a:cs typeface="Times New Roman"/>
              </a:rPr>
              <a:t>(Ptc) a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part</a:t>
            </a:r>
            <a:r>
              <a:rPr sz="4000" spc="-15" dirty="0">
                <a:latin typeface="Times New Roman"/>
                <a:cs typeface="Times New Roman"/>
              </a:rPr>
              <a:t>i</a:t>
            </a:r>
            <a:r>
              <a:rPr sz="4000" dirty="0">
                <a:latin typeface="Times New Roman"/>
                <a:cs typeface="Times New Roman"/>
              </a:rPr>
              <a:t>cle used in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addressi</a:t>
            </a:r>
            <a:r>
              <a:rPr sz="4000" spc="-20" dirty="0">
                <a:latin typeface="Times New Roman"/>
                <a:cs typeface="Times New Roman"/>
              </a:rPr>
              <a:t>n</a:t>
            </a:r>
            <a:r>
              <a:rPr sz="4000" dirty="0">
                <a:latin typeface="Times New Roman"/>
                <a:cs typeface="Times New Roman"/>
              </a:rPr>
              <a:t>g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76504" y="5892253"/>
            <a:ext cx="681164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people, espe</a:t>
            </a:r>
            <a:r>
              <a:rPr sz="4000" spc="-15" dirty="0">
                <a:latin typeface="Times New Roman"/>
                <a:cs typeface="Times New Roman"/>
              </a:rPr>
              <a:t>c</a:t>
            </a:r>
            <a:r>
              <a:rPr sz="4000" dirty="0">
                <a:latin typeface="Times New Roman"/>
                <a:cs typeface="Times New Roman"/>
              </a:rPr>
              <a:t>ially over </a:t>
            </a:r>
            <a:r>
              <a:rPr sz="4000" spc="-15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he phone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2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房租</a:t>
            </a:r>
            <a:endParaRPr sz="14900" dirty="0">
              <a:latin typeface="新細明體"/>
              <a:cs typeface="新細明體"/>
            </a:endParaRPr>
          </a:p>
          <a:p>
            <a:pPr marR="245935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fángzū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647382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rent (for a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room or a house)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3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已经</a:t>
            </a:r>
            <a:endParaRPr sz="14900" dirty="0">
              <a:latin typeface="新細明體"/>
              <a:cs typeface="新細明體"/>
            </a:endParaRPr>
          </a:p>
          <a:p>
            <a:pPr marR="24599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yǐjīng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86067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(Adv) alrea</a:t>
            </a:r>
            <a:r>
              <a:rPr sz="4000" spc="-15" dirty="0">
                <a:latin typeface="Times New Roman"/>
                <a:cs typeface="Times New Roman"/>
              </a:rPr>
              <a:t>d</a:t>
            </a:r>
            <a:r>
              <a:rPr sz="4000" dirty="0">
                <a:latin typeface="Times New Roman"/>
                <a:cs typeface="Times New Roman"/>
              </a:rPr>
              <a:t>y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4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习惯</a:t>
            </a:r>
            <a:endParaRPr sz="14900" dirty="0">
              <a:latin typeface="新細明體"/>
              <a:cs typeface="新細明體"/>
            </a:endParaRPr>
          </a:p>
          <a:p>
            <a:pPr marR="24599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xíguàn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788543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to get se</a:t>
            </a:r>
            <a:r>
              <a:rPr sz="4000" spc="-20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tled down,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to get used to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5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问题</a:t>
            </a:r>
            <a:endParaRPr sz="14900" dirty="0">
              <a:latin typeface="新細明體"/>
              <a:cs typeface="新細明體"/>
            </a:endParaRPr>
          </a:p>
          <a:p>
            <a:pPr marR="24599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wèntí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52691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problem,</a:t>
            </a:r>
            <a:r>
              <a:rPr sz="4000" spc="-20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question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-2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房东</a:t>
            </a:r>
            <a:endParaRPr sz="14900" dirty="0">
              <a:latin typeface="新細明體"/>
              <a:cs typeface="新細明體"/>
            </a:endParaRPr>
          </a:p>
          <a:p>
            <a:pPr marR="239712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fángdōng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55079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landl</a:t>
            </a:r>
            <a:r>
              <a:rPr sz="4000" spc="-15" dirty="0">
                <a:latin typeface="Times New Roman"/>
                <a:cs typeface="Times New Roman"/>
              </a:rPr>
              <a:t>o</a:t>
            </a:r>
            <a:r>
              <a:rPr sz="4000" dirty="0">
                <a:latin typeface="Times New Roman"/>
                <a:cs typeface="Times New Roman"/>
              </a:rPr>
              <a:t>rd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18564" y="140205"/>
            <a:ext cx="722757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6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1512570" algn="ctr">
              <a:lnSpc>
                <a:spcPct val="100000"/>
              </a:lnSpc>
              <a:spcBef>
                <a:spcPts val="2500"/>
              </a:spcBef>
            </a:pPr>
            <a:r>
              <a:rPr sz="14900" dirty="0" err="1" smtClean="0">
                <a:latin typeface="新細明體"/>
                <a:cs typeface="新細明體"/>
              </a:rPr>
              <a:t>热水器</a:t>
            </a:r>
            <a:endParaRPr sz="14900" dirty="0">
              <a:latin typeface="新細明體"/>
              <a:cs typeface="新細明體"/>
            </a:endParaRPr>
          </a:p>
          <a:p>
            <a:pPr marR="151193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rèshuǐqì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35343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water he</a:t>
            </a:r>
            <a:r>
              <a:rPr sz="4000" spc="-20" dirty="0">
                <a:latin typeface="Times New Roman"/>
                <a:cs typeface="Times New Roman"/>
              </a:rPr>
              <a:t>a</a:t>
            </a:r>
            <a:r>
              <a:rPr sz="4000" dirty="0">
                <a:latin typeface="Times New Roman"/>
                <a:cs typeface="Times New Roman"/>
              </a:rPr>
              <a:t>ter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76504" y="5335534"/>
            <a:ext cx="7319009" cy="9055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860"/>
              </a:lnSpc>
            </a:pPr>
            <a:r>
              <a:rPr sz="4000" dirty="0">
                <a:latin typeface="Times New Roman"/>
                <a:cs typeface="Times New Roman"/>
              </a:rPr>
              <a:t>(Adv) to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seem </a:t>
            </a:r>
            <a:r>
              <a:rPr sz="4000" spc="-20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o be, </a:t>
            </a:r>
            <a:r>
              <a:rPr sz="4000" spc="-20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o appear </a:t>
            </a:r>
            <a:r>
              <a:rPr sz="4000" spc="-15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o be</a:t>
            </a:r>
          </a:p>
          <a:p>
            <a:pPr marL="12700">
              <a:lnSpc>
                <a:spcPts val="3860"/>
              </a:lnSpc>
            </a:pPr>
            <a:r>
              <a:rPr sz="4000" dirty="0">
                <a:latin typeface="Times New Roman"/>
                <a:cs typeface="Times New Roman"/>
              </a:rPr>
              <a:t>(often used to take t</a:t>
            </a:r>
            <a:r>
              <a:rPr sz="4000" spc="-20" dirty="0">
                <a:latin typeface="Times New Roman"/>
                <a:cs typeface="Times New Roman"/>
              </a:rPr>
              <a:t>h</a:t>
            </a:r>
            <a:r>
              <a:rPr sz="4000" dirty="0">
                <a:latin typeface="Times New Roman"/>
                <a:cs typeface="Times New Roman"/>
              </a:rPr>
              <a:t>e edge o</a:t>
            </a:r>
            <a:r>
              <a:rPr sz="4000" spc="-80" dirty="0">
                <a:latin typeface="Times New Roman"/>
                <a:cs typeface="Times New Roman"/>
              </a:rPr>
              <a:t>f</a:t>
            </a:r>
            <a:r>
              <a:rPr sz="4000" dirty="0">
                <a:latin typeface="Times New Roman"/>
                <a:cs typeface="Times New Roman"/>
              </a:rPr>
              <a:t>f of a</a:t>
            </a:r>
          </a:p>
        </p:txBody>
      </p:sp>
      <p:sp>
        <p:nvSpPr>
          <p:cNvPr id="3" name="object 3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7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好像</a:t>
            </a:r>
            <a:endParaRPr sz="14900" dirty="0">
              <a:latin typeface="新細明體"/>
              <a:cs typeface="新細明體"/>
            </a:endParaRPr>
          </a:p>
          <a:p>
            <a:pPr marR="245935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hǎoxiàng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76504" y="6078181"/>
            <a:ext cx="208661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comment)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3400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8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406775" algn="ctr">
              <a:lnSpc>
                <a:spcPct val="100000"/>
              </a:lnSpc>
              <a:spcBef>
                <a:spcPts val="2500"/>
              </a:spcBef>
            </a:pPr>
            <a:r>
              <a:rPr sz="14900" dirty="0" smtClean="0">
                <a:latin typeface="新細明體"/>
                <a:cs typeface="新細明體"/>
              </a:rPr>
              <a:t>会</a:t>
            </a:r>
            <a:endParaRPr sz="14900" dirty="0">
              <a:latin typeface="新細明體"/>
              <a:cs typeface="新細明體"/>
            </a:endParaRPr>
          </a:p>
          <a:p>
            <a:pPr marR="34061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huì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32727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</a:t>
            </a:r>
            <a:r>
              <a:rPr sz="4000" spc="-445" dirty="0">
                <a:latin typeface="Times New Roman"/>
                <a:cs typeface="Times New Roman"/>
              </a:rPr>
              <a:t>V</a:t>
            </a:r>
            <a:r>
              <a:rPr sz="4000" dirty="0">
                <a:latin typeface="Times New Roman"/>
                <a:cs typeface="Times New Roman"/>
              </a:rPr>
              <a:t>aux) will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340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9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等</a:t>
            </a:r>
          </a:p>
          <a:p>
            <a:pPr marL="70485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děng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97434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(V) to wait f</a:t>
            </a:r>
            <a:r>
              <a:rPr sz="4000" spc="-15" dirty="0">
                <a:latin typeface="Times New Roman"/>
                <a:cs typeface="Times New Roman"/>
              </a:rPr>
              <a:t>o</a:t>
            </a:r>
            <a:r>
              <a:rPr sz="4000" dirty="0">
                <a:latin typeface="Times New Roman"/>
                <a:cs typeface="Times New Roman"/>
              </a:rPr>
              <a:t>r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4292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10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5020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那</a:t>
            </a:r>
          </a:p>
          <a:p>
            <a:pPr marR="350202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nà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55549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(Ptc) then, in that ca</a:t>
            </a:r>
            <a:r>
              <a:rPr sz="4000" spc="-15" dirty="0">
                <a:latin typeface="Times New Roman"/>
                <a:cs typeface="Times New Roman"/>
              </a:rPr>
              <a:t>s</a:t>
            </a:r>
            <a:r>
              <a:rPr sz="4000" dirty="0">
                <a:latin typeface="Times New Roman"/>
                <a:cs typeface="Times New Roman"/>
              </a:rPr>
              <a:t>e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238245" y="140205"/>
            <a:ext cx="578104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FFFFFF"/>
                </a:solidFill>
                <a:latin typeface="Times New Roman"/>
                <a:cs typeface="Times New Roman"/>
              </a:rPr>
              <a:t>11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105785" algn="ctr">
              <a:lnSpc>
                <a:spcPct val="100000"/>
              </a:lnSpc>
              <a:spcBef>
                <a:spcPts val="2500"/>
              </a:spcBef>
            </a:pPr>
            <a:r>
              <a:rPr sz="14900" dirty="0" smtClean="0">
                <a:latin typeface="新細明體"/>
                <a:cs typeface="新細明體"/>
              </a:rPr>
              <a:t>装</a:t>
            </a:r>
            <a:endParaRPr sz="14900" dirty="0">
              <a:latin typeface="新細明體"/>
              <a:cs typeface="新細明體"/>
            </a:endParaRPr>
          </a:p>
          <a:p>
            <a:pPr marR="310705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zhuāng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62191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(V) to ins</a:t>
            </a:r>
            <a:r>
              <a:rPr sz="4000" spc="-15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all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7667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12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5558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不过</a:t>
            </a:r>
            <a:endParaRPr sz="14900" dirty="0">
              <a:latin typeface="新細明體"/>
              <a:cs typeface="新細明體"/>
            </a:endParaRPr>
          </a:p>
          <a:p>
            <a:pPr marR="255587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búguò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11162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(Conj) how</a:t>
            </a:r>
            <a:r>
              <a:rPr sz="4000" spc="-15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ve</a:t>
            </a:r>
            <a:r>
              <a:rPr sz="4000" spc="-160" dirty="0">
                <a:latin typeface="Times New Roman"/>
                <a:cs typeface="Times New Roman"/>
              </a:rPr>
              <a:t>r</a:t>
            </a:r>
            <a:r>
              <a:rPr sz="4000" dirty="0">
                <a:latin typeface="Times New Roman"/>
                <a:cs typeface="Times New Roman"/>
              </a:rPr>
              <a:t>, but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4292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13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5020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付</a:t>
            </a:r>
          </a:p>
          <a:p>
            <a:pPr marR="350266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fù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11455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(V) to pay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766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14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5558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收到</a:t>
            </a:r>
            <a:endParaRPr sz="14900" dirty="0">
              <a:latin typeface="新細明體"/>
              <a:cs typeface="新細明體"/>
            </a:endParaRPr>
          </a:p>
          <a:p>
            <a:pPr marR="255587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shōudào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201422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to recei</a:t>
            </a:r>
            <a:r>
              <a:rPr sz="4000" spc="-15" dirty="0">
                <a:latin typeface="Times New Roman"/>
                <a:cs typeface="Times New Roman"/>
              </a:rPr>
              <a:t>v</a:t>
            </a:r>
            <a:r>
              <a:rPr sz="4000" dirty="0">
                <a:latin typeface="Times New Roman"/>
                <a:cs typeface="Times New Roman"/>
              </a:rPr>
              <a:t>e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不好意思</a:t>
            </a:r>
          </a:p>
          <a:p>
            <a:pPr algn="ctr">
              <a:lnSpc>
                <a:spcPct val="100000"/>
              </a:lnSpc>
              <a:spcBef>
                <a:spcPts val="1785"/>
              </a:spcBef>
              <a:tabLst>
                <a:tab pos="2463165" algn="l"/>
              </a:tabLst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bùhǎo	yìsi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8254745" y="140205"/>
            <a:ext cx="786765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15</a:t>
            </a:r>
            <a:endParaRPr sz="3000" dirty="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06044" y="5707087"/>
            <a:ext cx="106997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sorry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-3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客厅</a:t>
            </a:r>
            <a:endParaRPr sz="14900" dirty="0">
              <a:latin typeface="新細明體"/>
              <a:cs typeface="新細明體"/>
            </a:endParaRPr>
          </a:p>
          <a:p>
            <a:pPr marR="239585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kètīng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24294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liv</a:t>
            </a:r>
            <a:r>
              <a:rPr sz="4000" spc="-15" dirty="0">
                <a:latin typeface="Times New Roman"/>
                <a:cs typeface="Times New Roman"/>
              </a:rPr>
              <a:t>i</a:t>
            </a:r>
            <a:r>
              <a:rPr sz="4000" dirty="0">
                <a:latin typeface="Times New Roman"/>
                <a:cs typeface="Times New Roman"/>
              </a:rPr>
              <a:t>ng room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18564" y="140205"/>
            <a:ext cx="732282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16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1607820" algn="ctr">
              <a:lnSpc>
                <a:spcPct val="100000"/>
              </a:lnSpc>
              <a:spcBef>
                <a:spcPts val="2500"/>
              </a:spcBef>
            </a:pPr>
            <a:r>
              <a:rPr sz="14900" dirty="0" err="1" smtClean="0">
                <a:latin typeface="新細明體"/>
                <a:cs typeface="新細明體"/>
              </a:rPr>
              <a:t>没关系</a:t>
            </a:r>
            <a:endParaRPr sz="14900" dirty="0" smtClean="0">
              <a:latin typeface="新細明體"/>
              <a:cs typeface="新細明體"/>
            </a:endParaRPr>
          </a:p>
          <a:p>
            <a:pPr marR="1607185" algn="ctr">
              <a:lnSpc>
                <a:spcPct val="100000"/>
              </a:lnSpc>
              <a:spcBef>
                <a:spcPts val="1785"/>
              </a:spcBef>
              <a:tabLst>
                <a:tab pos="1599565" algn="l"/>
              </a:tabLst>
            </a:pPr>
            <a:r>
              <a:rPr sz="7200" dirty="0" err="1" smtClean="0">
                <a:solidFill>
                  <a:srgbClr val="085295"/>
                </a:solidFill>
                <a:latin typeface="Times New Roman"/>
                <a:cs typeface="Times New Roman"/>
              </a:rPr>
              <a:t>méi</a:t>
            </a: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	guānxi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296037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Not a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problem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body" idx="1"/>
          </p:nvPr>
        </p:nvSpPr>
        <p:spPr>
          <a:xfrm>
            <a:off x="771398" y="1654651"/>
            <a:ext cx="7601203" cy="363176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err="1" smtClean="0"/>
              <a:t>有线电视</a:t>
            </a:r>
            <a:endParaRPr dirty="0" smtClean="0"/>
          </a:p>
          <a:p>
            <a:pPr marL="1270" algn="ctr">
              <a:lnSpc>
                <a:spcPct val="100000"/>
              </a:lnSpc>
              <a:spcBef>
                <a:spcPts val="1785"/>
              </a:spcBef>
              <a:tabLst>
                <a:tab pos="3176270" algn="l"/>
              </a:tabLst>
            </a:pPr>
            <a:r>
              <a:rPr sz="7200" dirty="0" err="1" smtClean="0">
                <a:solidFill>
                  <a:srgbClr val="085295"/>
                </a:solidFill>
                <a:latin typeface="Times New Roman"/>
                <a:cs typeface="Times New Roman"/>
              </a:rPr>
              <a:t>yǒuxiàn</a:t>
            </a: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	diàn</a:t>
            </a:r>
            <a:r>
              <a:rPr sz="7200" spc="10" dirty="0">
                <a:solidFill>
                  <a:srgbClr val="085295"/>
                </a:solidFill>
                <a:latin typeface="Times New Roman"/>
                <a:cs typeface="Times New Roman"/>
              </a:rPr>
              <a:t>s</a:t>
            </a: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hì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8254745" y="140205"/>
            <a:ext cx="786765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17</a:t>
            </a:r>
            <a:endParaRPr sz="3000" dirty="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06044" y="5707087"/>
            <a:ext cx="189230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cable</a:t>
            </a:r>
            <a:r>
              <a:rPr sz="4000" spc="-8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TV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-4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厨房</a:t>
            </a:r>
            <a:endParaRPr sz="14900" dirty="0">
              <a:latin typeface="新細明體"/>
              <a:cs typeface="新細明體"/>
            </a:endParaRPr>
          </a:p>
          <a:p>
            <a:pPr marR="239776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chúfáng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35331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kit</a:t>
            </a:r>
            <a:r>
              <a:rPr sz="4000" spc="-15" dirty="0">
                <a:latin typeface="Times New Roman"/>
                <a:cs typeface="Times New Roman"/>
              </a:rPr>
              <a:t>c</a:t>
            </a:r>
            <a:r>
              <a:rPr sz="4000" dirty="0">
                <a:latin typeface="Times New Roman"/>
                <a:cs typeface="Times New Roman"/>
              </a:rPr>
              <a:t>hen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-5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左边</a:t>
            </a:r>
            <a:endParaRPr sz="14900" dirty="0">
              <a:latin typeface="新細明體"/>
              <a:cs typeface="新細明體"/>
            </a:endParaRPr>
          </a:p>
          <a:p>
            <a:pPr marR="23964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zuǒbiān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82003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left (side)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-6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右边</a:t>
            </a:r>
            <a:endParaRPr sz="14900" dirty="0">
              <a:latin typeface="新細明體"/>
              <a:cs typeface="新細明體"/>
            </a:endParaRPr>
          </a:p>
          <a:p>
            <a:pPr marR="239712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yòubiān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10070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right </a:t>
            </a:r>
            <a:r>
              <a:rPr sz="4000" spc="-20" dirty="0">
                <a:latin typeface="Times New Roman"/>
                <a:cs typeface="Times New Roman"/>
              </a:rPr>
              <a:t>(</a:t>
            </a:r>
            <a:r>
              <a:rPr sz="4000" dirty="0">
                <a:latin typeface="Times New Roman"/>
                <a:cs typeface="Times New Roman"/>
              </a:rPr>
              <a:t>side)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-7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浴室</a:t>
            </a:r>
            <a:endParaRPr sz="14900" dirty="0">
              <a:latin typeface="新細明體"/>
              <a:cs typeface="新細明體"/>
            </a:endParaRPr>
          </a:p>
          <a:p>
            <a:pPr marR="239712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yùshì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80606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bathroom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-8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超市</a:t>
            </a:r>
            <a:endParaRPr sz="14900" dirty="0">
              <a:latin typeface="新細明體"/>
              <a:cs typeface="新細明體"/>
            </a:endParaRPr>
          </a:p>
          <a:p>
            <a:pPr marR="239712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chāoshì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36931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supe</a:t>
            </a:r>
            <a:r>
              <a:rPr sz="4000" spc="-15" dirty="0">
                <a:latin typeface="Times New Roman"/>
                <a:cs typeface="Times New Roman"/>
              </a:rPr>
              <a:t>r</a:t>
            </a:r>
            <a:r>
              <a:rPr sz="4000" dirty="0">
                <a:latin typeface="Times New Roman"/>
                <a:cs typeface="Times New Roman"/>
              </a:rPr>
              <a:t>market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當代中文">
      <a:majorFont>
        <a:latin typeface="Times New Roman"/>
        <a:ea typeface="標楷體"/>
        <a:cs typeface=""/>
      </a:majorFont>
      <a:minorFont>
        <a:latin typeface="Times New Roman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當代中文">
      <a:majorFont>
        <a:latin typeface="Times New Roman"/>
        <a:ea typeface="標楷體"/>
        <a:cs typeface=""/>
      </a:majorFont>
      <a:minorFont>
        <a:latin typeface="Times New Roman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</TotalTime>
  <Words>384</Words>
  <Application>Microsoft Office PowerPoint</Application>
  <PresentationFormat>如螢幕大小 (4:3)</PresentationFormat>
  <Paragraphs>204</Paragraphs>
  <Slides>41</Slides>
  <Notes>40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2</vt:i4>
      </vt:variant>
      <vt:variant>
        <vt:lpstr>投影片標題</vt:lpstr>
      </vt:variant>
      <vt:variant>
        <vt:i4>41</vt:i4>
      </vt:variant>
    </vt:vector>
  </HeadingPairs>
  <TitlesOfParts>
    <vt:vector size="47" baseType="lpstr">
      <vt:lpstr>新細明體</vt:lpstr>
      <vt:lpstr>標楷體</vt:lpstr>
      <vt:lpstr>Calibri</vt:lpstr>
      <vt:lpstr>Times New Roman</vt:lpstr>
      <vt:lpstr>Office Theme</vt:lpstr>
      <vt:lpstr>1_Office Theme</vt:lpstr>
      <vt:lpstr>《当代中文课程》第1册第11课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Windows 使用者</dc:creator>
  <cp:lastModifiedBy>user</cp:lastModifiedBy>
  <cp:revision>5</cp:revision>
  <dcterms:created xsi:type="dcterms:W3CDTF">2017-01-09T15:11:24Z</dcterms:created>
  <dcterms:modified xsi:type="dcterms:W3CDTF">2018-04-17T08:14:53Z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2017-01-09T00:00:00Z</vt:filetime>
  </property>
  <property fmtid="{D5CDD505-2E9C-101B-9397-08002B2CF9AE}" pid="3" name="LastSaved">
    <vt:filetime>2017-01-09T00:00:00Z</vt:filetime>
  </property>
</Properties>
</file>