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98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548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56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6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44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18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1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2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3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6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15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25700"/>
            <a:ext cx="5399299" cy="209801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第十二课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你在台湾学多久的中文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Long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Studying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Chinese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pattern can be used to ask a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-question (who, when, how, where) about an event in the past, however, it does not work when “what” is the object.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是谁打电话给你的？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(who)</a:t>
            </a:r>
          </a:p>
          <a:p>
            <a:pPr marL="685800" lvl="2" indent="0">
              <a:lnSpc>
                <a:spcPct val="100000"/>
              </a:lnSpc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他是什么时候来学校的？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when)</a:t>
            </a:r>
          </a:p>
          <a:p>
            <a:pPr marL="685800" lvl="2" indent="0">
              <a:lnSpc>
                <a:spcPct val="100000"/>
              </a:lnSpc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你是怎么去的？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how)</a:t>
            </a:r>
          </a:p>
          <a:p>
            <a:pPr marL="685800" lvl="2" indent="0">
              <a:lnSpc>
                <a:spcPct val="100000"/>
              </a:lnSpc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你是在哪里吃饭的？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where)</a:t>
            </a:r>
          </a:p>
          <a:p>
            <a:pPr marL="685800" lvl="2" indent="0">
              <a:lnSpc>
                <a:spcPct val="100000"/>
              </a:lnSpc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你是什么东西看的？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object)</a:t>
            </a:r>
          </a:p>
        </p:txBody>
      </p:sp>
    </p:spTree>
    <p:extLst>
      <p:ext uri="{BB962C8B-B14F-4D97-AF65-F5344CB8AC3E}">
        <p14:creationId xmlns:p14="http://schemas.microsoft.com/office/powerpoint/2010/main" val="14988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以后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yǐhòu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after…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Dialogue I Structure: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我们以后都得上班。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他们以后还要再到台南去。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71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以后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yǐhòu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after…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Dialogue II Structure: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回国以后，我要找个有机会说中文的工作。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来台湾以后，我每星期上五天的中文课。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我下课以后，常在图书馆上网。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4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难</a:t>
            </a:r>
            <a:r>
              <a:rPr lang="zh-TW" altLang="en-US" sz="32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514350" indent="-514350"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难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combine with perception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verbs, they become single words.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631164"/>
              </p:ext>
            </p:extLst>
          </p:nvPr>
        </p:nvGraphicFramePr>
        <p:xfrm>
          <a:off x="1295400" y="3505200"/>
          <a:ext cx="6172200" cy="22846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86100">
                  <a:extLst>
                    <a:ext uri="{9D8B030D-6E8A-4147-A177-3AD203B41FA5}">
                      <a16:colId xmlns:a16="http://schemas.microsoft.com/office/drawing/2014/main" val="2271242510"/>
                    </a:ext>
                  </a:extLst>
                </a:gridCol>
                <a:gridCol w="3086100">
                  <a:extLst>
                    <a:ext uri="{9D8B030D-6E8A-4147-A177-3AD203B41FA5}">
                      <a16:colId xmlns:a16="http://schemas.microsoft.com/office/drawing/2014/main" val="941793107"/>
                    </a:ext>
                  </a:extLst>
                </a:gridCol>
              </a:tblGrid>
              <a:tr h="57459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好吃 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难吃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166320"/>
                  </a:ext>
                </a:extLst>
              </a:tr>
              <a:tr h="57459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好喝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难喝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321121"/>
                  </a:ext>
                </a:extLst>
              </a:tr>
              <a:tr h="46199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好看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难看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81407"/>
                  </a:ext>
                </a:extLst>
              </a:tr>
              <a:tr h="57459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好听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难听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248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277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难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they combine with action verbs,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means “easy to” and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难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difficult/hard to”.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166812"/>
              </p:ext>
            </p:extLst>
          </p:nvPr>
        </p:nvGraphicFramePr>
        <p:xfrm>
          <a:off x="1295400" y="2971800"/>
          <a:ext cx="6172200" cy="22317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86100">
                  <a:extLst>
                    <a:ext uri="{9D8B030D-6E8A-4147-A177-3AD203B41FA5}">
                      <a16:colId xmlns:a16="http://schemas.microsoft.com/office/drawing/2014/main" val="2271242510"/>
                    </a:ext>
                  </a:extLst>
                </a:gridCol>
                <a:gridCol w="3086100">
                  <a:extLst>
                    <a:ext uri="{9D8B030D-6E8A-4147-A177-3AD203B41FA5}">
                      <a16:colId xmlns:a16="http://schemas.microsoft.com/office/drawing/2014/main" val="941793107"/>
                    </a:ext>
                  </a:extLst>
                </a:gridCol>
              </a:tblGrid>
              <a:tr h="55505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学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难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学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166320"/>
                  </a:ext>
                </a:extLst>
              </a:tr>
              <a:tr h="55505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写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难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写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321121"/>
                  </a:ext>
                </a:extLst>
              </a:tr>
              <a:tr h="50017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做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难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做</a:t>
                      </a:r>
                      <a:endParaRPr lang="zh-TW" alt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81407"/>
                  </a:ext>
                </a:extLst>
              </a:tr>
              <a:tr h="555059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找</a:t>
                      </a:r>
                      <a:endParaRPr lang="zh-TW" sz="3200" b="0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6858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难</a:t>
                      </a:r>
                      <a:r>
                        <a:rPr lang="zh-TW" altLang="en-US" sz="3200" b="0" kern="150" dirty="0" smtClean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找</a:t>
                      </a:r>
                      <a:endParaRPr lang="zh-TW" altLang="zh-TW" sz="3200" b="0" kern="100" dirty="0" smtClean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248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12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难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日本菜好吃也好看。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好工作很难找。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这个歌好听也好唱。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39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难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8800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我妈妈做的菜很好吃。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有人觉得中文很难学。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98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难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perception verb: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便宜的咖啡不好喝。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学校餐厅的菜不难吃。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这个歌，唱得太慢不好听。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52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难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action verbs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这家店卖的小笼包不好做。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老师常常说中文不难学。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学校附近便宜的套房不好找。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30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难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perception verb: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旅馆老板买的水果好吃吗？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你觉得那个电影好看不好看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点乌龙茶的那个先生唱歌唱得好听吗？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72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先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xiān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first…,and then…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弟弟打算先去旅行再找工作。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我想先吃晚饭再给妈妈打电话。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他计画在台湾先学语言再念大学。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450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Special Meanings of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hǎo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难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nán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action verbs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说中文的工作在你的国家好找吗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又大又贵的房子好不好卖？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老师今天教的甜点难不难学</a:t>
            </a:r>
            <a:r>
              <a:rPr lang="zh-TW" altLang="zh-TW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2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3341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先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xiān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再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zài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first…,and then…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我昨天晚上先写功课，再看电视。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我明天先去图书馆看书，再去超市买东西。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2506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Subject +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 + Activity +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他是昨天晚上到台湾的。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他是在学校附近吃晚饭的。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我是坐捷运来学校的。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73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object in the sentence is often moved to the very front of the sentence.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学费是公司替我付的。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这支手机是在夜市买的。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46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focused element can be the subject, the expression for time, place, manner, and occasionally the verb, but never the object.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是我打电话给房东的。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(subject)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我是昨天晚上去看电影的。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(time)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他是在那家便利商店买咖啡的。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place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我是坐公车来上课的。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(manner)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BUT NOT, 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我是这间房间最近租的。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(object)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51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他不是今天早上去美国的。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不是我打电话给房东的。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我不是在图书馆看书的。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69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你是一个人来的吗？</a:t>
            </a:r>
            <a:endParaRPr lang="en-US" altLang="zh-TW" sz="3200" b="1" dirty="0" smtClean="0">
              <a:solidFill>
                <a:schemeClr val="accent6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他是坐高铁去台南的吗？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你的房租是自己付的吗？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9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shì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can be omitted in the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pattern.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跟朋友一起来的。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坐计程车来的。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62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957</Words>
  <Application>Microsoft Office PowerPoint</Application>
  <PresentationFormat>如螢幕大小 (4:3)</PresentationFormat>
  <Paragraphs>118</Paragraphs>
  <Slides>20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32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先 xiān…，再 zài… first…,and then…</vt:lpstr>
      <vt:lpstr>I. 先 xiān…，再 zài… first…,and then…</vt:lpstr>
      <vt:lpstr>II. To Focus with 是 shì…的 de</vt:lpstr>
      <vt:lpstr>II. To Focus with 是 shì…的 de</vt:lpstr>
      <vt:lpstr>II. To Focus with 是 shì…的 de</vt:lpstr>
      <vt:lpstr>II. To Focus with 是 shì…的 de</vt:lpstr>
      <vt:lpstr>II. To Focus with 是 shì…的 de</vt:lpstr>
      <vt:lpstr>II. To Focus with 是 shì…的 de</vt:lpstr>
      <vt:lpstr>II. To Focus with 是 shì…的 de</vt:lpstr>
      <vt:lpstr>III. 以后 yǐhòu  after…</vt:lpstr>
      <vt:lpstr>III. 以后 yǐhòu  after…</vt:lpstr>
      <vt:lpstr>IV. Special Meanings of 好 hǎo/ 难 nán +Verbs</vt:lpstr>
      <vt:lpstr>IV. Special Meanings of 好 hǎo/ 难 nán +Verbs</vt:lpstr>
      <vt:lpstr>IV. Special Meanings of 好 hǎo/ 难 nán +Verbs</vt:lpstr>
      <vt:lpstr>IV. Special Meanings of 好 hǎo/ 难 nán +Verbs</vt:lpstr>
      <vt:lpstr>IV. Special Meanings of 好 hǎo/ 难 nán +Verbs</vt:lpstr>
      <vt:lpstr>IV. Special Meanings of 好 hǎo/ 难 nán +Verbs</vt:lpstr>
      <vt:lpstr>IV. Special Meanings of 好 hǎo/ 难 nán +Verbs</vt:lpstr>
      <vt:lpstr>IV. Special Meanings of 好 hǎo/ 难 nán +Verbs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22</cp:revision>
  <dcterms:created xsi:type="dcterms:W3CDTF">2006-08-16T00:00:00Z</dcterms:created>
  <dcterms:modified xsi:type="dcterms:W3CDTF">2018-04-25T06:34:51Z</dcterms:modified>
</cp:coreProperties>
</file>