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8"/>
  </p:notesMasterIdLst>
  <p:sldIdLst>
    <p:sldId id="29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3908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72807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7335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2695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855476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3740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3653" y="1654651"/>
            <a:ext cx="8076692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3653" y="1654651"/>
            <a:ext cx="8076692" cy="3240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9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30" y="1853091"/>
            <a:ext cx="8155939" cy="154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200" b="0" i="0">
                <a:solidFill>
                  <a:schemeClr val="tx1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4/17/2018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1341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677108"/>
          </a:xfrm>
        </p:spPr>
        <p:txBody>
          <a:bodyPr/>
          <a:lstStyle/>
          <a:p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《</a:t>
            </a:r>
            <a:r>
              <a:rPr lang="zh-TW" alt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当代中文课程</a:t>
            </a:r>
            <a:r>
              <a:rPr lang="en-US" altLang="zh-TW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》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1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册第</a:t>
            </a:r>
            <a:r>
              <a:rPr lang="en-US" altLang="zh-TW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10</a:t>
            </a:r>
            <a:r>
              <a:rPr lang="zh-TW" alt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课</a:t>
            </a:r>
            <a:endParaRPr lang="zh-TW" altLang="en-US" sz="44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4"/>
          </p:nvPr>
        </p:nvSpPr>
        <p:spPr>
          <a:xfrm>
            <a:off x="1371600" y="4953000"/>
            <a:ext cx="6400799" cy="492443"/>
          </a:xfrm>
        </p:spPr>
        <p:txBody>
          <a:bodyPr/>
          <a:lstStyle/>
          <a:p>
            <a:pPr algn="ctr"/>
            <a:r>
              <a:rPr lang="en-US" altLang="zh-TW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新細明體" panose="02020500000000000000" pitchFamily="18" charset="-120"/>
              </a:rPr>
              <a:t>MTC</a:t>
            </a:r>
            <a:r>
              <a:rPr lang="zh-TW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 教材组制作</a:t>
            </a:r>
            <a:endParaRPr lang="zh-TW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pic>
        <p:nvPicPr>
          <p:cNvPr id="1027" name="Picture 3" descr="D:\中心簡介\MTC60-LOGO-應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4" y="5606340"/>
            <a:ext cx="133504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8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西瓜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xīguā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5627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waterm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lon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502015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028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吧</a:t>
            </a:r>
          </a:p>
          <a:p>
            <a:pPr marR="3028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ba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(Ptc) s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nten</a:t>
            </a:r>
            <a:r>
              <a:rPr sz="4000" spc="-20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e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final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part</a:t>
            </a:r>
            <a:r>
              <a:rPr sz="4000" spc="-15" dirty="0">
                <a:latin typeface="Times New Roman"/>
                <a:cs typeface="Times New Roman"/>
              </a:rPr>
              <a:t>i</a:t>
            </a:r>
            <a:r>
              <a:rPr sz="4000" dirty="0">
                <a:latin typeface="Times New Roman"/>
                <a:cs typeface="Times New Roman"/>
              </a:rPr>
              <a:t>cle </a:t>
            </a:r>
            <a:r>
              <a:rPr sz="4000" dirty="0" smtClean="0">
                <a:latin typeface="Times New Roman"/>
                <a:cs typeface="Times New Roman"/>
              </a:rPr>
              <a:t>for</a:t>
            </a:r>
            <a:r>
              <a:rPr lang="zh-TW" altLang="en-US" sz="4000" dirty="0" smtClean="0">
                <a:latin typeface="Times New Roman"/>
                <a:cs typeface="Times New Roman"/>
              </a:rPr>
              <a:t> </a:t>
            </a:r>
            <a:r>
              <a:rPr lang="en-US" altLang="zh-TW" sz="4000" dirty="0" smtClean="0">
                <a:cs typeface="Times New Roman"/>
              </a:rPr>
              <a:t>guessing</a:t>
            </a:r>
            <a:endParaRPr lang="en-US" altLang="zh-TW" sz="4000" dirty="0"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44795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18204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对</a:t>
            </a:r>
            <a:endParaRPr sz="14900" dirty="0">
              <a:latin typeface="新細明體"/>
              <a:cs typeface="新細明體"/>
            </a:endParaRPr>
          </a:p>
          <a:p>
            <a:pPr marR="341693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79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correct,</a:t>
            </a:r>
            <a:r>
              <a:rPr sz="4000" spc="-1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Times New Roman"/>
                <a:cs typeface="Times New Roman"/>
              </a:rPr>
              <a:t>right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以前</a:t>
            </a:r>
            <a:endParaRPr sz="14900" dirty="0">
              <a:latin typeface="新細明體"/>
              <a:cs typeface="新細明體"/>
            </a:endParaRPr>
          </a:p>
          <a:p>
            <a:pPr marR="249110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yǐqián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56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before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131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923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机会</a:t>
            </a:r>
            <a:endParaRPr sz="14900" dirty="0">
              <a:latin typeface="新細明體"/>
              <a:cs typeface="新細明體"/>
            </a:endParaRPr>
          </a:p>
          <a:p>
            <a:pPr marR="24917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jīhuì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228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oppor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unity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6575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3852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请</a:t>
            </a:r>
            <a:endParaRPr sz="14900" dirty="0">
              <a:latin typeface="新細明體"/>
              <a:cs typeface="新細明體"/>
            </a:endParaRPr>
          </a:p>
          <a:p>
            <a:pPr marR="34385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qǐng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040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tre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t sb to sth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25995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54495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吃吃看</a:t>
            </a:r>
          </a:p>
          <a:p>
            <a:pPr marR="15443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chīchīkàn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5739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to have a 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aste, try i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, taste it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拍</a:t>
            </a: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pāi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008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ta</a:t>
            </a:r>
            <a:r>
              <a:rPr sz="4000" spc="-15" dirty="0">
                <a:latin typeface="Times New Roman"/>
                <a:cs typeface="Times New Roman"/>
              </a:rPr>
              <a:t>k</a:t>
            </a:r>
            <a:r>
              <a:rPr sz="4000" dirty="0">
                <a:latin typeface="Times New Roman"/>
                <a:cs typeface="Times New Roman"/>
              </a:rPr>
              <a:t>e (pictures)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笑</a:t>
            </a:r>
          </a:p>
          <a:p>
            <a:pPr marR="34074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3865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la</a:t>
            </a:r>
            <a:r>
              <a:rPr sz="4000" spc="-15" dirty="0">
                <a:latin typeface="Times New Roman"/>
                <a:cs typeface="Times New Roman"/>
              </a:rPr>
              <a:t>u</a:t>
            </a:r>
            <a:r>
              <a:rPr sz="4000" dirty="0">
                <a:latin typeface="Times New Roman"/>
                <a:cs typeface="Times New Roman"/>
              </a:rPr>
              <a:t>gh, to smile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开心</a:t>
            </a:r>
            <a:endParaRPr sz="14900" dirty="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kāixīn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80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happy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水果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shuǐguǒ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3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fruit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6846" y="140205"/>
            <a:ext cx="547941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26199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穿</a:t>
            </a:r>
          </a:p>
          <a:p>
            <a:pPr marR="326262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4075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we</a:t>
            </a:r>
            <a:r>
              <a:rPr sz="4000" spc="-15" dirty="0">
                <a:latin typeface="Times New Roman"/>
                <a:cs typeface="Times New Roman"/>
              </a:rPr>
              <a:t>a</a:t>
            </a:r>
            <a:r>
              <a:rPr sz="4000" spc="-165" dirty="0">
                <a:latin typeface="Times New Roman"/>
                <a:cs typeface="Times New Roman"/>
              </a:rPr>
              <a:t>r</a:t>
            </a:r>
            <a:r>
              <a:rPr sz="4000" dirty="0">
                <a:latin typeface="Times New Roman"/>
                <a:cs typeface="Times New Roman"/>
              </a:rPr>
              <a:t>, to put 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衣服</a:t>
            </a:r>
            <a:endParaRPr sz="14900" dirty="0">
              <a:latin typeface="新細明體"/>
              <a:cs typeface="新細明體"/>
            </a:endParaRPr>
          </a:p>
          <a:p>
            <a:pPr marR="245935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yīfú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9679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clo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hes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旅馆</a:t>
            </a:r>
            <a:endParaRPr sz="14900" dirty="0">
              <a:latin typeface="新細明體"/>
              <a:cs typeface="新細明體"/>
            </a:endParaRPr>
          </a:p>
          <a:p>
            <a:pPr marR="245999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lǚguǎn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874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hotel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814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4606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太太</a:t>
            </a:r>
            <a:endParaRPr sz="14900" dirty="0">
              <a:latin typeface="新細明體"/>
              <a:cs typeface="新細明體"/>
            </a:endParaRPr>
          </a:p>
          <a:p>
            <a:pPr marR="245872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tàitai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61489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wife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>
                <a:latin typeface="新細明體"/>
                <a:cs typeface="新細明體"/>
              </a:rPr>
              <a:t>男＋</a:t>
            </a:r>
            <a:r>
              <a:rPr spc="-150" dirty="0">
                <a:latin typeface="新細明體"/>
                <a:cs typeface="新細明體"/>
              </a:rPr>
              <a:t> </a:t>
            </a:r>
            <a:r>
              <a:rPr dirty="0"/>
              <a:t>noun</a:t>
            </a:r>
          </a:p>
          <a:p>
            <a:pPr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nán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105393" y="0"/>
            <a:ext cx="1038605" cy="78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85657" y="10629"/>
            <a:ext cx="926465" cy="659765"/>
          </a:xfrm>
          <a:custGeom>
            <a:avLst/>
            <a:gdLst/>
            <a:ahLst/>
            <a:cxnLst/>
            <a:rect l="l" t="t" r="r" b="b"/>
            <a:pathLst>
              <a:path w="926465" h="659765">
                <a:moveTo>
                  <a:pt x="0" y="659422"/>
                </a:moveTo>
                <a:lnTo>
                  <a:pt x="926122" y="659422"/>
                </a:lnTo>
                <a:lnTo>
                  <a:pt x="926122" y="0"/>
                </a:lnTo>
                <a:lnTo>
                  <a:pt x="0" y="0"/>
                </a:lnTo>
                <a:lnTo>
                  <a:pt x="0" y="659422"/>
                </a:lnTo>
                <a:close/>
              </a:path>
            </a:pathLst>
          </a:custGeom>
          <a:ln w="571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49995" y="140205"/>
            <a:ext cx="596265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6504" y="5707087"/>
            <a:ext cx="319976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bo</a:t>
            </a:r>
            <a:r>
              <a:rPr sz="4000" spc="-15" dirty="0">
                <a:latin typeface="Times New Roman"/>
                <a:cs typeface="Times New Roman"/>
              </a:rPr>
              <a:t>y</a:t>
            </a:r>
            <a:r>
              <a:rPr sz="4000" spc="-5" dirty="0">
                <a:latin typeface="Times New Roman"/>
                <a:cs typeface="Times New Roman"/>
              </a:rPr>
              <a:t>-</a:t>
            </a:r>
            <a:r>
              <a:rPr sz="4000" dirty="0">
                <a:latin typeface="Times New Roman"/>
                <a:cs typeface="Times New Roman"/>
              </a:rPr>
              <a:t>, mal</a:t>
            </a:r>
            <a:r>
              <a:rPr sz="4000" spc="-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-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3340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4067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矮</a:t>
            </a:r>
          </a:p>
          <a:p>
            <a:pPr marR="34067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80682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short (h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ight)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10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高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05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tall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54445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33650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弟弟</a:t>
            </a:r>
            <a:endParaRPr sz="14900" dirty="0">
              <a:latin typeface="新細明體"/>
              <a:cs typeface="新細明體"/>
            </a:endParaRPr>
          </a:p>
          <a:p>
            <a:pPr marR="253238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dìdi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41173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youn</a:t>
            </a:r>
            <a:r>
              <a:rPr sz="4000" spc="-15" dirty="0">
                <a:latin typeface="Times New Roman"/>
                <a:cs typeface="Times New Roman"/>
              </a:rPr>
              <a:t>g</a:t>
            </a:r>
            <a:r>
              <a:rPr sz="4000" dirty="0">
                <a:latin typeface="Times New Roman"/>
                <a:cs typeface="Times New Roman"/>
              </a:rPr>
              <a:t>er brother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干净</a:t>
            </a:r>
            <a:endParaRPr sz="14900" dirty="0">
              <a:latin typeface="新細明體"/>
              <a:cs typeface="新細明體"/>
            </a:endParaRPr>
          </a:p>
          <a:p>
            <a:pPr marR="255397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gānjìng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2852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clean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窗户</a:t>
            </a:r>
            <a:endParaRPr sz="14900" dirty="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chuānghù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494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wind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w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-2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黄色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huángsè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028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yel</a:t>
            </a:r>
            <a:r>
              <a:rPr sz="4000" spc="-15" dirty="0">
                <a:latin typeface="Times New Roman"/>
                <a:cs typeface="Times New Roman"/>
              </a:rPr>
              <a:t>l</a:t>
            </a:r>
            <a:r>
              <a:rPr sz="4000" dirty="0">
                <a:latin typeface="Times New Roman"/>
                <a:cs typeface="Times New Roman"/>
              </a:rPr>
              <a:t>ow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68191" y="140205"/>
            <a:ext cx="54737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L="56515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往</a:t>
            </a: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wǎng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48361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(Prep) toward, to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蓝色</a:t>
            </a:r>
            <a:endParaRPr sz="14900" dirty="0">
              <a:latin typeface="新細明體"/>
              <a:cs typeface="新細明體"/>
            </a:endParaRPr>
          </a:p>
          <a:p>
            <a:pPr marR="255587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lánsè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733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blue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因为</a:t>
            </a:r>
            <a:endParaRPr sz="14900" dirty="0">
              <a:latin typeface="新細明體"/>
              <a:cs typeface="新細明體"/>
            </a:endParaRPr>
          </a:p>
          <a:p>
            <a:pPr marR="255524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yīnwèi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08673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(Conj) be</a:t>
            </a:r>
            <a:r>
              <a:rPr sz="4000" spc="-15" dirty="0">
                <a:latin typeface="Times New Roman"/>
                <a:cs typeface="Times New Roman"/>
              </a:rPr>
              <a:t>c</a:t>
            </a:r>
            <a:r>
              <a:rPr sz="4000" dirty="0">
                <a:latin typeface="Times New Roman"/>
                <a:cs typeface="Times New Roman"/>
              </a:rPr>
              <a:t>ause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4292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50202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住</a:t>
            </a:r>
          </a:p>
          <a:p>
            <a:pPr marR="35020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19964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stay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564" y="140205"/>
            <a:ext cx="73228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1607820" algn="ctr">
              <a:lnSpc>
                <a:spcPct val="100000"/>
              </a:lnSpc>
              <a:spcBef>
                <a:spcPts val="2500"/>
              </a:spcBef>
            </a:pPr>
            <a:r>
              <a:rPr sz="14900" dirty="0" err="1" smtClean="0">
                <a:latin typeface="新細明體"/>
                <a:cs typeface="新細明體"/>
              </a:rPr>
              <a:t>上个月</a:t>
            </a:r>
            <a:endParaRPr sz="14900" dirty="0">
              <a:latin typeface="新細明體"/>
              <a:cs typeface="新細明體"/>
            </a:endParaRPr>
          </a:p>
          <a:p>
            <a:pPr marR="1609725" algn="ctr">
              <a:lnSpc>
                <a:spcPct val="100000"/>
              </a:lnSpc>
              <a:spcBef>
                <a:spcPts val="1785"/>
              </a:spcBef>
              <a:tabLst>
                <a:tab pos="32245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shàngge	yuè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2156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last </a:t>
            </a:r>
            <a:r>
              <a:rPr sz="4000" spc="-15" dirty="0">
                <a:latin typeface="Times New Roman"/>
                <a:cs typeface="Times New Roman"/>
              </a:rPr>
              <a:t>m</a:t>
            </a:r>
            <a:r>
              <a:rPr sz="4000" dirty="0">
                <a:latin typeface="Times New Roman"/>
                <a:cs typeface="Times New Roman"/>
              </a:rPr>
              <a:t>onth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37667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I-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19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55587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这些</a:t>
            </a:r>
            <a:endParaRPr sz="14900" dirty="0">
              <a:latin typeface="新細明體"/>
              <a:cs typeface="新細明體"/>
            </a:endParaRPr>
          </a:p>
          <a:p>
            <a:pPr marR="2554605" algn="ctr">
              <a:lnSpc>
                <a:spcPct val="100000"/>
              </a:lnSpc>
              <a:spcBef>
                <a:spcPts val="1785"/>
              </a:spcBef>
              <a:tabLst>
                <a:tab pos="1751330" algn="l"/>
              </a:tabLst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zhèi	xiē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044" y="5707087"/>
            <a:ext cx="106997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these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-3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>
                <a:latin typeface="新細明體"/>
                <a:cs typeface="新細明體"/>
              </a:rPr>
              <a:t>芒果</a:t>
            </a:r>
            <a:endParaRPr sz="14900" dirty="0">
              <a:latin typeface="新細明體"/>
              <a:cs typeface="新細明體"/>
            </a:endParaRPr>
          </a:p>
          <a:p>
            <a:pPr marR="239712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mángguǒ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4155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mango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-4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给</a:t>
            </a:r>
            <a:endParaRPr sz="14900" dirty="0">
              <a:latin typeface="新細明體"/>
              <a:cs typeface="新細明體"/>
            </a:endParaRPr>
          </a:p>
          <a:p>
            <a:pPr marR="334391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gěi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25615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(V) to give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6504" y="140205"/>
            <a:ext cx="8406765" cy="6042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-5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07645" algn="ctr">
              <a:lnSpc>
                <a:spcPct val="100000"/>
              </a:lnSpc>
              <a:spcBef>
                <a:spcPts val="2500"/>
              </a:spcBef>
            </a:pPr>
            <a:r>
              <a:rPr sz="14900" dirty="0" smtClean="0">
                <a:latin typeface="新細明體"/>
                <a:cs typeface="新細明體"/>
              </a:rPr>
              <a:t>块</a:t>
            </a:r>
            <a:endParaRPr sz="14900" dirty="0">
              <a:latin typeface="新細明體"/>
              <a:cs typeface="新細明體"/>
            </a:endParaRPr>
          </a:p>
          <a:p>
            <a:pPr marR="208279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kuài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15"/>
              </a:spcBef>
            </a:pPr>
            <a:r>
              <a:rPr sz="4000" dirty="0">
                <a:latin typeface="Times New Roman"/>
                <a:cs typeface="Times New Roman"/>
              </a:rPr>
              <a:t>(M) m</a:t>
            </a:r>
            <a:r>
              <a:rPr sz="4000" spc="-15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asure w</a:t>
            </a:r>
            <a:r>
              <a:rPr sz="4000" spc="-20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rd for pi</a:t>
            </a:r>
            <a:r>
              <a:rPr sz="4000" spc="-20" dirty="0">
                <a:latin typeface="Times New Roman"/>
                <a:cs typeface="Times New Roman"/>
              </a:rPr>
              <a:t>e</a:t>
            </a:r>
            <a:r>
              <a:rPr sz="4000" dirty="0">
                <a:latin typeface="Times New Roman"/>
                <a:cs typeface="Times New Roman"/>
              </a:rPr>
              <a:t>ces of fo</a:t>
            </a:r>
            <a:r>
              <a:rPr sz="4000" spc="-15" dirty="0">
                <a:latin typeface="Times New Roman"/>
                <a:cs typeface="Times New Roman"/>
              </a:rPr>
              <a:t>o</a:t>
            </a:r>
            <a:r>
              <a:rPr sz="4000" dirty="0">
                <a:latin typeface="Times New Roman"/>
                <a:cs typeface="Times New Roman"/>
              </a:rPr>
              <a:t>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6504" y="5892253"/>
            <a:ext cx="3396615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(e.g. meat, c</a:t>
            </a:r>
            <a:r>
              <a:rPr sz="4000" spc="-20" dirty="0">
                <a:latin typeface="Times New Roman"/>
                <a:cs typeface="Times New Roman"/>
              </a:rPr>
              <a:t>a</a:t>
            </a:r>
            <a:r>
              <a:rPr sz="4000" dirty="0">
                <a:latin typeface="Times New Roman"/>
                <a:cs typeface="Times New Roman"/>
              </a:rPr>
              <a:t>ke)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046" y="140205"/>
            <a:ext cx="534035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-6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274060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香</a:t>
            </a:r>
          </a:p>
          <a:p>
            <a:pPr marR="327469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xiāng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266446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fragrant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2388" y="140205"/>
            <a:ext cx="5270500" cy="475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-7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3343275" algn="ctr">
              <a:lnSpc>
                <a:spcPct val="100000"/>
              </a:lnSpc>
              <a:spcBef>
                <a:spcPts val="2500"/>
              </a:spcBef>
            </a:pPr>
            <a:r>
              <a:rPr sz="14900" dirty="0">
                <a:latin typeface="新細明體"/>
                <a:cs typeface="新細明體"/>
              </a:rPr>
              <a:t>甜</a:t>
            </a:r>
          </a:p>
          <a:p>
            <a:pPr marR="3344545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tián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3608704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(Vs) sweet (</a:t>
            </a:r>
            <a:r>
              <a:rPr sz="4000" spc="-15" dirty="0">
                <a:latin typeface="Times New Roman"/>
                <a:cs typeface="Times New Roman"/>
              </a:rPr>
              <a:t>t</a:t>
            </a:r>
            <a:r>
              <a:rPr sz="4000" dirty="0">
                <a:latin typeface="Times New Roman"/>
                <a:cs typeface="Times New Roman"/>
              </a:rPr>
              <a:t>aste)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5222" y="140205"/>
            <a:ext cx="6217920" cy="48756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spc="-5" dirty="0">
                <a:solidFill>
                  <a:srgbClr val="FFFFFF"/>
                </a:solidFill>
                <a:latin typeface="Times New Roman"/>
                <a:cs typeface="Times New Roman"/>
              </a:rPr>
              <a:t>I</a:t>
            </a:r>
            <a:r>
              <a:rPr sz="3000" dirty="0">
                <a:solidFill>
                  <a:srgbClr val="FFFFFF"/>
                </a:solidFill>
                <a:latin typeface="Times New Roman"/>
                <a:cs typeface="Times New Roman"/>
              </a:rPr>
              <a:t>-8</a:t>
            </a: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 marR="2397125" algn="ctr">
              <a:lnSpc>
                <a:spcPct val="100000"/>
              </a:lnSpc>
              <a:spcBef>
                <a:spcPts val="2500"/>
              </a:spcBef>
            </a:pPr>
            <a:r>
              <a:rPr sz="14900" spc="-5" dirty="0" err="1" smtClean="0">
                <a:latin typeface="新細明體"/>
                <a:cs typeface="新細明體"/>
              </a:rPr>
              <a:t>红色</a:t>
            </a:r>
            <a:endParaRPr sz="14900" dirty="0">
              <a:latin typeface="新細明體"/>
              <a:cs typeface="新細明體"/>
            </a:endParaRPr>
          </a:p>
          <a:p>
            <a:pPr marR="2397760" algn="ctr">
              <a:lnSpc>
                <a:spcPct val="100000"/>
              </a:lnSpc>
              <a:spcBef>
                <a:spcPts val="1785"/>
              </a:spcBef>
            </a:pPr>
            <a:r>
              <a:rPr sz="7200" dirty="0">
                <a:solidFill>
                  <a:srgbClr val="085295"/>
                </a:solidFill>
                <a:latin typeface="Times New Roman"/>
                <a:cs typeface="Times New Roman"/>
              </a:rPr>
              <a:t>hóngsè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6504" y="5707087"/>
            <a:ext cx="1507490" cy="534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>
                <a:latin typeface="Times New Roman"/>
                <a:cs typeface="Times New Roman"/>
              </a:rPr>
              <a:t>(N) red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當代中文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306</Words>
  <Application>Microsoft Office PowerPoint</Application>
  <PresentationFormat>如螢幕大小 (4:3)</PresentationFormat>
  <Paragraphs>172</Paragraphs>
  <Slides>35</Slides>
  <Notes>34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35</vt:i4>
      </vt:variant>
    </vt:vector>
  </HeadingPairs>
  <TitlesOfParts>
    <vt:vector size="41" baseType="lpstr">
      <vt:lpstr>新細明體</vt:lpstr>
      <vt:lpstr>標楷體</vt:lpstr>
      <vt:lpstr>Calibri</vt:lpstr>
      <vt:lpstr>Times New Roman</vt:lpstr>
      <vt:lpstr>Office Theme</vt:lpstr>
      <vt:lpstr>1_Office Theme</vt:lpstr>
      <vt:lpstr>《当代中文课程》第1册第10课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user</cp:lastModifiedBy>
  <cp:revision>3</cp:revision>
  <dcterms:created xsi:type="dcterms:W3CDTF">2017-01-09T14:32:15Z</dcterms:created>
  <dcterms:modified xsi:type="dcterms:W3CDTF">2018-04-17T08:14:58Z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2017-01-09T00:00:00Z</vt:filetime>
  </property>
  <property fmtid="{D5CDD505-2E9C-101B-9397-08002B2CF9AE}" pid="3" name="LastSaved">
    <vt:filetime>2017-01-09T00:00:00Z</vt:filetime>
  </property>
</Properties>
</file>